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2" r:id="rId3"/>
    <p:sldId id="270" r:id="rId4"/>
    <p:sldId id="266" r:id="rId5"/>
    <p:sldId id="257" r:id="rId6"/>
    <p:sldId id="258" r:id="rId7"/>
    <p:sldId id="261"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1DC71-4840-416B-AA67-790486FCE3D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FBF0A43-31F0-43EB-A66D-D585380B9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B7784B3-812B-437E-BC78-66D958698429}"/>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5" name="Fußzeilenplatzhalter 4">
            <a:extLst>
              <a:ext uri="{FF2B5EF4-FFF2-40B4-BE49-F238E27FC236}">
                <a16:creationId xmlns:a16="http://schemas.microsoft.com/office/drawing/2014/main" id="{530201C7-7E93-4DFE-BB87-34EE952911AE}"/>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5BE9D30-68CD-48E5-90F6-F5E27B7694EF}"/>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173818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19DE7-B50F-4DDF-94B5-5147CC52F185}"/>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EBB981D-7C14-4E34-8F04-BDE65D396A9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E0B5B9-B3DD-4E16-9816-40792CC9354A}"/>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5" name="Fußzeilenplatzhalter 4">
            <a:extLst>
              <a:ext uri="{FF2B5EF4-FFF2-40B4-BE49-F238E27FC236}">
                <a16:creationId xmlns:a16="http://schemas.microsoft.com/office/drawing/2014/main" id="{72B1BA28-2FB8-4B11-8C10-C018630410A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C46074D-EB2B-4078-AFFB-C2FFBA636B72}"/>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251802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52547C2-274F-4BDE-84A0-414BDF3B6C4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12F0243-E82C-48F6-9442-ADEE6E4F41D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F2C0FA7-2A3B-47F9-B1D0-2AC66198EDC0}"/>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5" name="Fußzeilenplatzhalter 4">
            <a:extLst>
              <a:ext uri="{FF2B5EF4-FFF2-40B4-BE49-F238E27FC236}">
                <a16:creationId xmlns:a16="http://schemas.microsoft.com/office/drawing/2014/main" id="{9EB53D96-7066-4173-BECD-EFAC44450AA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73EADEF-13EB-4987-9670-294926361418}"/>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273043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D154B-7874-4153-88A8-55AA9AA5747C}"/>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6DBD516-F244-4F40-8034-195DFEC0EDF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39C1FC5-C4D5-4B46-A035-A64A93AB9D4D}"/>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5" name="Fußzeilenplatzhalter 4">
            <a:extLst>
              <a:ext uri="{FF2B5EF4-FFF2-40B4-BE49-F238E27FC236}">
                <a16:creationId xmlns:a16="http://schemas.microsoft.com/office/drawing/2014/main" id="{3F971233-DA42-49EB-AA59-6A1C10F4607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69A39D4-4B45-4294-9064-A91E28FFB39E}"/>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211785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E7EBB-B259-4DD4-91E4-0A8749FD257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F869743C-F005-47D4-AAB9-F188115B39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1CFDE15-B79F-4B5F-ACB8-86B8606A8707}"/>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5" name="Fußzeilenplatzhalter 4">
            <a:extLst>
              <a:ext uri="{FF2B5EF4-FFF2-40B4-BE49-F238E27FC236}">
                <a16:creationId xmlns:a16="http://schemas.microsoft.com/office/drawing/2014/main" id="{D28D601B-722D-472C-B9CA-E58B7BC6B47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F796D6A-086A-4642-841E-2A16CFC68BDE}"/>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301812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CCF5C-207D-47E2-9BA1-75006347ABA0}"/>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C5E621D0-695C-4DD5-8B17-8650DC14093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2DEDF94-2BB7-4C3E-96C5-4B1B0E8C6C1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C574843-CF95-44DD-8E48-DF1AEFF888FD}"/>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6" name="Fußzeilenplatzhalter 5">
            <a:extLst>
              <a:ext uri="{FF2B5EF4-FFF2-40B4-BE49-F238E27FC236}">
                <a16:creationId xmlns:a16="http://schemas.microsoft.com/office/drawing/2014/main" id="{C9AD254C-B407-4A85-9949-38A644499C4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7B48D99-F28F-4388-916C-E52AE91CD8C8}"/>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218306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3997D-3D1E-402B-8701-3E18776C9644}"/>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320B0DD5-40B3-42EE-8494-2E75C6B71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481ACA5-611F-4487-9E8B-E1B54B79FFA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87F93187-C6B1-4D07-9BC0-6C906A792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46F1795-176A-4D6F-B96B-448E179D839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DBE84CB8-2844-4A75-A973-0B20F4016927}"/>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8" name="Fußzeilenplatzhalter 7">
            <a:extLst>
              <a:ext uri="{FF2B5EF4-FFF2-40B4-BE49-F238E27FC236}">
                <a16:creationId xmlns:a16="http://schemas.microsoft.com/office/drawing/2014/main" id="{D74B3AF1-40CE-43B0-8985-E7BE2CE01B30}"/>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9E4CA03-293D-4DA1-B72F-6D2D62BF18E4}"/>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283401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39204-7299-4B14-82EC-15C8520337EC}"/>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7DEDAF9B-C6FC-4ACF-A3D5-D9277EA7C86E}"/>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4" name="Fußzeilenplatzhalter 3">
            <a:extLst>
              <a:ext uri="{FF2B5EF4-FFF2-40B4-BE49-F238E27FC236}">
                <a16:creationId xmlns:a16="http://schemas.microsoft.com/office/drawing/2014/main" id="{FB53EF20-6113-4C4D-8C70-D3E97DE901F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8C8C641-59C8-469F-9309-BE245384496C}"/>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243548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2AF51EE-0A7B-4C26-B316-501FF01FB561}"/>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3" name="Fußzeilenplatzhalter 2">
            <a:extLst>
              <a:ext uri="{FF2B5EF4-FFF2-40B4-BE49-F238E27FC236}">
                <a16:creationId xmlns:a16="http://schemas.microsoft.com/office/drawing/2014/main" id="{A629E5D2-75B4-422E-95A5-87046DB9E9F3}"/>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EE2A268E-A503-4692-9876-2DB96AA5F518}"/>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14778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A5EED-3030-4E17-AF76-B7D5DBC8B5E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7260CB96-4FB4-47BD-BA26-062B88DCF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0F9D6E73-3776-443F-8056-1ACBC1717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5125AFC-996E-43A3-9A0B-E2B10544FE98}"/>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6" name="Fußzeilenplatzhalter 5">
            <a:extLst>
              <a:ext uri="{FF2B5EF4-FFF2-40B4-BE49-F238E27FC236}">
                <a16:creationId xmlns:a16="http://schemas.microsoft.com/office/drawing/2014/main" id="{4EE09693-441C-4B5B-8EB7-6AD7DFBBA71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5562779-13DE-49B6-8E32-695AC31E3196}"/>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191946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EE127-8EE8-4E71-BE98-C2E53678409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34A01C24-DF9D-4868-BCD7-88E3BE053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A38BB4BD-ABFD-4011-BA34-AC1FA887D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2DEE4B-E613-4247-9FB3-9CDBA336F99C}"/>
              </a:ext>
            </a:extLst>
          </p:cNvPr>
          <p:cNvSpPr>
            <a:spLocks noGrp="1"/>
          </p:cNvSpPr>
          <p:nvPr>
            <p:ph type="dt" sz="half" idx="10"/>
          </p:nvPr>
        </p:nvSpPr>
        <p:spPr/>
        <p:txBody>
          <a:bodyPr/>
          <a:lstStyle/>
          <a:p>
            <a:fld id="{9F203128-0676-4095-8C77-17321E3646E8}" type="datetimeFigureOut">
              <a:rPr lang="de-AT" smtClean="0"/>
              <a:t>07.12.2020</a:t>
            </a:fld>
            <a:endParaRPr lang="de-AT"/>
          </a:p>
        </p:txBody>
      </p:sp>
      <p:sp>
        <p:nvSpPr>
          <p:cNvPr id="6" name="Fußzeilenplatzhalter 5">
            <a:extLst>
              <a:ext uri="{FF2B5EF4-FFF2-40B4-BE49-F238E27FC236}">
                <a16:creationId xmlns:a16="http://schemas.microsoft.com/office/drawing/2014/main" id="{A18AA358-1AEE-4E0D-A163-A03DDB3A7FC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939E4BE-77ED-4A4A-ADBD-4FAC6F839F80}"/>
              </a:ext>
            </a:extLst>
          </p:cNvPr>
          <p:cNvSpPr>
            <a:spLocks noGrp="1"/>
          </p:cNvSpPr>
          <p:nvPr>
            <p:ph type="sldNum" sz="quarter" idx="12"/>
          </p:nvPr>
        </p:nvSpPr>
        <p:spPr/>
        <p:txBody>
          <a:bodyPr/>
          <a:lstStyle/>
          <a:p>
            <a:fld id="{601ACE42-BABC-4C9E-9ADE-39546991B0CD}" type="slidenum">
              <a:rPr lang="de-AT" smtClean="0"/>
              <a:t>‹Nr.›</a:t>
            </a:fld>
            <a:endParaRPr lang="de-AT"/>
          </a:p>
        </p:txBody>
      </p:sp>
    </p:spTree>
    <p:extLst>
      <p:ext uri="{BB962C8B-B14F-4D97-AF65-F5344CB8AC3E}">
        <p14:creationId xmlns:p14="http://schemas.microsoft.com/office/powerpoint/2010/main" val="60921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CAC0320-2998-4A57-8F18-4F4CD8B0F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308FC24F-5AB1-46C8-A2E2-8546270A17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9BF8171-1041-4878-808F-FE0B49B37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03128-0676-4095-8C77-17321E3646E8}" type="datetimeFigureOut">
              <a:rPr lang="de-AT" smtClean="0"/>
              <a:t>07.12.2020</a:t>
            </a:fld>
            <a:endParaRPr lang="de-AT"/>
          </a:p>
        </p:txBody>
      </p:sp>
      <p:sp>
        <p:nvSpPr>
          <p:cNvPr id="5" name="Fußzeilenplatzhalter 4">
            <a:extLst>
              <a:ext uri="{FF2B5EF4-FFF2-40B4-BE49-F238E27FC236}">
                <a16:creationId xmlns:a16="http://schemas.microsoft.com/office/drawing/2014/main" id="{C6DA213F-C3AF-4BAD-983D-540497515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3C28E95-F79F-45D0-9402-C0CE0544BD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ACE42-BABC-4C9E-9ADE-39546991B0CD}" type="slidenum">
              <a:rPr lang="de-AT" smtClean="0"/>
              <a:t>‹Nr.›</a:t>
            </a:fld>
            <a:endParaRPr lang="de-AT"/>
          </a:p>
        </p:txBody>
      </p:sp>
    </p:spTree>
    <p:extLst>
      <p:ext uri="{BB962C8B-B14F-4D97-AF65-F5344CB8AC3E}">
        <p14:creationId xmlns:p14="http://schemas.microsoft.com/office/powerpoint/2010/main" val="55397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59EEC92-1BC4-415F-8ED8-54B511586BA7}"/>
              </a:ext>
            </a:extLst>
          </p:cNvPr>
          <p:cNvSpPr txBox="1"/>
          <p:nvPr/>
        </p:nvSpPr>
        <p:spPr>
          <a:xfrm>
            <a:off x="0" y="269439"/>
            <a:ext cx="6638924" cy="5970865"/>
          </a:xfrm>
          <a:prstGeom prst="rect">
            <a:avLst/>
          </a:prstGeom>
          <a:noFill/>
        </p:spPr>
        <p:txBody>
          <a:bodyPr wrap="square">
            <a:spAutoFit/>
          </a:bodyPr>
          <a:lstStyle/>
          <a:p>
            <a:pPr algn="ctr"/>
            <a:r>
              <a:rPr lang="de-AT" sz="2800" dirty="0">
                <a:effectLst/>
              </a:rPr>
              <a:t>O mein Gott, o mein Gott! </a:t>
            </a:r>
          </a:p>
          <a:p>
            <a:pPr algn="ctr"/>
            <a:r>
              <a:rPr lang="de-AT" sz="2800" dirty="0">
                <a:effectLst/>
              </a:rPr>
              <a:t>Einige die Herzen Deiner Diener und enthülle ihnen Deinen großen Plan. </a:t>
            </a:r>
          </a:p>
          <a:p>
            <a:pPr algn="ctr"/>
            <a:r>
              <a:rPr lang="de-AT" sz="2800" dirty="0">
                <a:effectLst/>
              </a:rPr>
              <a:t>Gib, dass sie Deinen Geboten folgen und Deinem Gesetz die Treue halten. </a:t>
            </a:r>
          </a:p>
          <a:p>
            <a:pPr algn="ctr"/>
            <a:r>
              <a:rPr lang="de-AT" sz="2800" dirty="0">
                <a:effectLst/>
              </a:rPr>
              <a:t>Hilf ihnen, o Gott, in ihrem Bemühen </a:t>
            </a:r>
          </a:p>
          <a:p>
            <a:pPr algn="ctr"/>
            <a:r>
              <a:rPr lang="de-AT" sz="2800" dirty="0">
                <a:effectLst/>
              </a:rPr>
              <a:t>und verleihe ihnen die Kraft, Dir zu dienen. </a:t>
            </a:r>
          </a:p>
          <a:p>
            <a:pPr algn="ctr"/>
            <a:r>
              <a:rPr lang="de-AT" sz="2800" dirty="0">
                <a:effectLst/>
              </a:rPr>
              <a:t>O Gott! </a:t>
            </a:r>
          </a:p>
          <a:p>
            <a:pPr algn="ctr"/>
            <a:r>
              <a:rPr lang="de-AT" sz="2800" dirty="0">
                <a:effectLst/>
              </a:rPr>
              <a:t>Überlasse sie nicht sich selbst, </a:t>
            </a:r>
          </a:p>
          <a:p>
            <a:pPr algn="ctr"/>
            <a:r>
              <a:rPr lang="de-AT" sz="2800" dirty="0">
                <a:effectLst/>
              </a:rPr>
              <a:t>sondern lenke ihre Schritte </a:t>
            </a:r>
          </a:p>
          <a:p>
            <a:pPr algn="ctr"/>
            <a:r>
              <a:rPr lang="de-AT" sz="2800" dirty="0">
                <a:effectLst/>
              </a:rPr>
              <a:t>durch das Licht Deiner Erkenntnis und beglücke ihre Herzen durch Deine Liebe. Wahrlich, Du bist ihr Helfer und ihr Herr.</a:t>
            </a:r>
          </a:p>
          <a:p>
            <a:pPr algn="ctr"/>
            <a:r>
              <a:rPr lang="de-AT" dirty="0" err="1">
                <a:effectLst/>
              </a:rPr>
              <a:t>Bahá’u’lláh</a:t>
            </a:r>
            <a:endParaRPr lang="de-AT" dirty="0">
              <a:effectLst/>
            </a:endParaRPr>
          </a:p>
        </p:txBody>
      </p:sp>
    </p:spTree>
    <p:extLst>
      <p:ext uri="{BB962C8B-B14F-4D97-AF65-F5344CB8AC3E}">
        <p14:creationId xmlns:p14="http://schemas.microsoft.com/office/powerpoint/2010/main" val="222303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D5EB3B-EF1D-474A-BA0C-95252DB1589C}"/>
              </a:ext>
            </a:extLst>
          </p:cNvPr>
          <p:cNvSpPr txBox="1"/>
          <p:nvPr/>
        </p:nvSpPr>
        <p:spPr>
          <a:xfrm>
            <a:off x="113098" y="278087"/>
            <a:ext cx="11416683" cy="5539978"/>
          </a:xfrm>
          <a:prstGeom prst="rect">
            <a:avLst/>
          </a:prstGeom>
          <a:noFill/>
        </p:spPr>
        <p:txBody>
          <a:bodyPr wrap="square">
            <a:spAutoFit/>
          </a:bodyPr>
          <a:lstStyle/>
          <a:p>
            <a:pPr algn="ctr"/>
            <a:r>
              <a:rPr lang="de-AT" sz="2400" dirty="0"/>
              <a:t>Seit den Tagen Adams haben sich die göttlichen Manifestationen bemüht, </a:t>
            </a:r>
          </a:p>
          <a:p>
            <a:pPr algn="ctr"/>
            <a:r>
              <a:rPr lang="de-AT" sz="2400" dirty="0"/>
              <a:t>die Menschen zu einen, damit sich alle wie eine Seele betrachten. </a:t>
            </a:r>
          </a:p>
          <a:p>
            <a:pPr algn="ctr"/>
            <a:r>
              <a:rPr lang="de-AT" sz="2400" dirty="0"/>
              <a:t>Aufgabe und Absicht eines Hirten ist, seine Herde zu sammeln, nicht sie zu zerstreuen. </a:t>
            </a:r>
          </a:p>
          <a:p>
            <a:pPr algn="ctr"/>
            <a:r>
              <a:rPr lang="de-AT" sz="2400" dirty="0"/>
              <a:t>Die Propheten Gottes sind göttliche Hirten der Menschheit. Sie haben ein Band der Liebe und Eintracht unter den Menschen gewirkt, ließen zerstreute Völker zu einer Nation und wandernde Stämme zu einem mächtigen Königreiche werden. Sie errichteten die Grundlage göttlicher Einheit und haben alle zum Weltfrieden gerufen. All diese heiligen, göttlichen Manifestationen bilden eine Einheit. </a:t>
            </a:r>
          </a:p>
          <a:p>
            <a:pPr algn="ctr"/>
            <a:r>
              <a:rPr lang="de-AT" sz="2400" dirty="0"/>
              <a:t>Sie dienen demselben Gott, verkünden dieselbe Wahrheit, begründen dieselben Institutionen und strahlen das nämliche Licht wider. </a:t>
            </a:r>
          </a:p>
          <a:p>
            <a:pPr algn="ctr"/>
            <a:r>
              <a:rPr lang="de-AT" sz="2400" dirty="0"/>
              <a:t>Sie kamen nacheinander und sie bezogen sich aufeinander. </a:t>
            </a:r>
          </a:p>
          <a:p>
            <a:pPr algn="ctr"/>
            <a:r>
              <a:rPr lang="de-AT" sz="2400" dirty="0"/>
              <a:t>Jeder hat den, der nach Ihm kommen sollte, angekündigt und verherrlicht... </a:t>
            </a:r>
          </a:p>
          <a:p>
            <a:pPr algn="ctr"/>
            <a:r>
              <a:rPr lang="de-AT" sz="2400" dirty="0"/>
              <a:t>In Name und Form unterscheiden sie sich, </a:t>
            </a:r>
          </a:p>
          <a:p>
            <a:pPr algn="ctr"/>
            <a:r>
              <a:rPr lang="de-AT" sz="2400" dirty="0"/>
              <a:t>aber in Wirklichkeit stimmen sie überein und sind identisch.</a:t>
            </a:r>
          </a:p>
          <a:p>
            <a:pPr algn="ctr"/>
            <a:r>
              <a:rPr lang="de-AT" dirty="0" err="1"/>
              <a:t>Abdu´l</a:t>
            </a:r>
            <a:r>
              <a:rPr lang="de-AT" dirty="0"/>
              <a:t>-Baha, aus: Christ sein </a:t>
            </a:r>
            <a:r>
              <a:rPr lang="de-AT" dirty="0" err="1"/>
              <a:t>heisst</a:t>
            </a:r>
            <a:endParaRPr lang="de-AT" dirty="0"/>
          </a:p>
        </p:txBody>
      </p:sp>
      <p:sp>
        <p:nvSpPr>
          <p:cNvPr id="4" name="Rechteck 3">
            <a:extLst>
              <a:ext uri="{FF2B5EF4-FFF2-40B4-BE49-F238E27FC236}">
                <a16:creationId xmlns:a16="http://schemas.microsoft.com/office/drawing/2014/main" id="{BA7FB07B-5500-4753-A7F3-601BDB0EEA0F}"/>
              </a:ext>
            </a:extLst>
          </p:cNvPr>
          <p:cNvSpPr/>
          <p:nvPr/>
        </p:nvSpPr>
        <p:spPr>
          <a:xfrm>
            <a:off x="11656277" y="593467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a:t>
            </a:r>
          </a:p>
        </p:txBody>
      </p:sp>
    </p:spTree>
    <p:extLst>
      <p:ext uri="{BB962C8B-B14F-4D97-AF65-F5344CB8AC3E}">
        <p14:creationId xmlns:p14="http://schemas.microsoft.com/office/powerpoint/2010/main" val="103608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51DDA93-D558-4C88-9F35-9D3A8F4C426D}"/>
              </a:ext>
            </a:extLst>
          </p:cNvPr>
          <p:cNvSpPr txBox="1"/>
          <p:nvPr/>
        </p:nvSpPr>
        <p:spPr>
          <a:xfrm>
            <a:off x="272433" y="339569"/>
            <a:ext cx="11681442" cy="4339650"/>
          </a:xfrm>
          <a:prstGeom prst="rect">
            <a:avLst/>
          </a:prstGeom>
          <a:noFill/>
        </p:spPr>
        <p:txBody>
          <a:bodyPr wrap="square">
            <a:spAutoFit/>
          </a:bodyPr>
          <a:lstStyle/>
          <a:p>
            <a:r>
              <a:rPr lang="de-AT" sz="2000" dirty="0"/>
              <a:t>Gott hat uns alle zusammen erschaffen; warum dann handeln wir Seinen Wünschen entgegen, da wir doch alle Seine Kinder sind und den nämlichen Vater lieben? Alles Trennende, das wir auf allen Seiten sehen, all dieses Streiten und diese Gegensätze rühren daher, </a:t>
            </a:r>
            <a:r>
              <a:rPr lang="de-AT" sz="2000" dirty="0" err="1"/>
              <a:t>daß</a:t>
            </a:r>
            <a:r>
              <a:rPr lang="de-AT" sz="2000" dirty="0"/>
              <a:t> sich die Menschen an kirchliche und äußerliche Bräuche hängen und die einfache Wahrheit, die ihr Untergrund ist, vergessen. Es ist die `äußerliche Ausübung der Religion`, die so verschieden ist, und sie ist es, die Streitigkeiten und Feindschaft wachruft, während die Wirklichkeit stets eine und die gleiche ist. Die Wirklichkeit ist die Wahrheit, und die Wahrheit kennt keine Trennung. Die Wahrheit ist Gottes Führung, sie ist das Licht der Welt, ist Liebe und Barmherzigkeit. Diese Eigenschaften der Wahrheit sind auch menschliche Tugenden, die der Heilige Geist eingibt. </a:t>
            </a:r>
            <a:br>
              <a:rPr lang="de-AT" sz="2000" dirty="0"/>
            </a:br>
            <a:br>
              <a:rPr lang="de-AT" sz="2000" dirty="0"/>
            </a:br>
            <a:r>
              <a:rPr lang="de-AT" sz="2000" dirty="0"/>
              <a:t>Es kommt der Tag, da alle Religionen der Welt vereint sein werden, denn im Grunde sind sie schon alle eins. </a:t>
            </a:r>
          </a:p>
          <a:p>
            <a:r>
              <a:rPr lang="de-AT" sz="2000" dirty="0"/>
              <a:t>Es gibt keine Notwendigkeit für die Teilung, wenn man sieht, </a:t>
            </a:r>
            <a:r>
              <a:rPr lang="de-AT" sz="2000" dirty="0" err="1"/>
              <a:t>daß</a:t>
            </a:r>
            <a:r>
              <a:rPr lang="de-AT" sz="2000" dirty="0"/>
              <a:t> es nur die äußeren Formen sind, die sie voneinander trennen.</a:t>
            </a:r>
          </a:p>
          <a:p>
            <a:endParaRPr lang="de-AT" dirty="0"/>
          </a:p>
          <a:p>
            <a:r>
              <a:rPr lang="de-AT" dirty="0" err="1"/>
              <a:t>Abdu´l</a:t>
            </a:r>
            <a:r>
              <a:rPr lang="de-AT" dirty="0"/>
              <a:t>-Baha, Ansprachen in Paris</a:t>
            </a:r>
          </a:p>
        </p:txBody>
      </p:sp>
      <p:sp>
        <p:nvSpPr>
          <p:cNvPr id="4" name="Rechteck 3">
            <a:extLst>
              <a:ext uri="{FF2B5EF4-FFF2-40B4-BE49-F238E27FC236}">
                <a16:creationId xmlns:a16="http://schemas.microsoft.com/office/drawing/2014/main" id="{B045021E-3614-4DDC-A271-DC1F6EFF512B}"/>
              </a:ext>
            </a:extLst>
          </p:cNvPr>
          <p:cNvSpPr/>
          <p:nvPr/>
        </p:nvSpPr>
        <p:spPr>
          <a:xfrm>
            <a:off x="11656276" y="5158085"/>
            <a:ext cx="53572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2</a:t>
            </a:r>
            <a:endParaRPr lang="de-D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5005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464F26C-6915-4E6A-9EB0-7F2DF54BB308}"/>
              </a:ext>
            </a:extLst>
          </p:cNvPr>
          <p:cNvSpPr txBox="1"/>
          <p:nvPr/>
        </p:nvSpPr>
        <p:spPr>
          <a:xfrm>
            <a:off x="3657599" y="790489"/>
            <a:ext cx="8204909" cy="5078313"/>
          </a:xfrm>
          <a:prstGeom prst="rect">
            <a:avLst/>
          </a:prstGeom>
          <a:noFill/>
        </p:spPr>
        <p:txBody>
          <a:bodyPr wrap="square">
            <a:spAutoFit/>
          </a:bodyPr>
          <a:lstStyle/>
          <a:p>
            <a:pPr algn="ctr"/>
            <a:r>
              <a:rPr lang="de-AT" sz="2400" dirty="0"/>
              <a:t>Die Menschen sind zu allen Zeiten von den Propheten Gottes gelehrt und geführt worden. Die Propheten Gottes sind die Mittler Gottes. Alle Propheten und Boten sind von dem Einen Heiligen Geist gekommen und tragen die Botschaft Gottes, die jeweils dem Zeitalter angepasst ist, in dem sie erscheinen. Das Eine Licht ist in ihnen, und sie sind eins untereinander. Aber das Ewige wird nicht zur Erscheinung, noch kann die bloße Erscheinung zum Ewigen werden.</a:t>
            </a:r>
            <a:br>
              <a:rPr lang="de-AT" sz="2400" dirty="0"/>
            </a:br>
            <a:r>
              <a:rPr lang="de-AT" sz="2400" dirty="0"/>
              <a:t>Der große Apostel Paulus hat gesagt: „ Wenn wir mit offenem Angesicht wie in einem Spiegel die Herrlichkeit Gottes schauen, werden wir alle in dieses selbe Bild verwandelt, von Herrlichkeit zu Herrlichkeit, durch den Geist des Herrn.“</a:t>
            </a:r>
            <a:br>
              <a:rPr lang="de-AT" dirty="0"/>
            </a:br>
            <a:endParaRPr lang="de-AT" dirty="0"/>
          </a:p>
          <a:p>
            <a:pPr algn="ctr"/>
            <a:r>
              <a:rPr lang="de-AT" dirty="0" err="1"/>
              <a:t>Abdu´l</a:t>
            </a:r>
            <a:r>
              <a:rPr lang="de-AT" dirty="0"/>
              <a:t>-Baha, Ansprachen in London</a:t>
            </a:r>
          </a:p>
        </p:txBody>
      </p:sp>
      <p:sp>
        <p:nvSpPr>
          <p:cNvPr id="4" name="Rechteck 3">
            <a:extLst>
              <a:ext uri="{FF2B5EF4-FFF2-40B4-BE49-F238E27FC236}">
                <a16:creationId xmlns:a16="http://schemas.microsoft.com/office/drawing/2014/main" id="{F9E51DA9-4F24-4652-AC8A-6FCE5AF484D2}"/>
              </a:ext>
            </a:extLst>
          </p:cNvPr>
          <p:cNvSpPr/>
          <p:nvPr/>
        </p:nvSpPr>
        <p:spPr>
          <a:xfrm>
            <a:off x="11485987" y="5934670"/>
            <a:ext cx="535724" cy="923330"/>
          </a:xfrm>
          <a:prstGeom prst="rect">
            <a:avLst/>
          </a:prstGeom>
          <a:noFill/>
        </p:spPr>
        <p:txBody>
          <a:bodyPr wrap="none" lIns="91440" tIns="45720" rIns="91440" bIns="45720">
            <a:spAutoFit/>
          </a:bodyPr>
          <a:lstStyle/>
          <a:p>
            <a:pPr algn="ctr"/>
            <a:r>
              <a:rPr lang="de-DE" sz="5400" dirty="0">
                <a:ln w="0"/>
                <a:effectLst>
                  <a:outerShdw blurRad="38100" dist="19050" dir="2700000" algn="tl" rotWithShape="0">
                    <a:schemeClr val="dk1">
                      <a:alpha val="40000"/>
                    </a:schemeClr>
                  </a:outerShdw>
                </a:effectLst>
              </a:rPr>
              <a:t>3</a:t>
            </a:r>
            <a:endParaRPr lang="de-DE"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13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5000" b="-5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520F5BA-B5F9-4FDC-889F-842AA3CC4331}"/>
              </a:ext>
            </a:extLst>
          </p:cNvPr>
          <p:cNvSpPr txBox="1"/>
          <p:nvPr/>
        </p:nvSpPr>
        <p:spPr>
          <a:xfrm>
            <a:off x="186894" y="394692"/>
            <a:ext cx="11461072" cy="6463308"/>
          </a:xfrm>
          <a:prstGeom prst="rect">
            <a:avLst/>
          </a:prstGeom>
          <a:noFill/>
        </p:spPr>
        <p:txBody>
          <a:bodyPr wrap="square">
            <a:spAutoFit/>
          </a:bodyPr>
          <a:lstStyle/>
          <a:p>
            <a:pPr algn="ctr"/>
            <a:r>
              <a:rPr lang="de-AT" sz="2200" b="1" dirty="0"/>
              <a:t>Seit den Tagen Adams bis heute wurden die Religionen Gottes offenbart; eine folgte der anderen, und jede erfüllte ihre Aufgabe, belebte die Menschheit, gab ihr Erziehung und Erleuchtung. Sie erlösten das Volk aus dem Dunkel der stofflichen Welt und führten es in den Glanz des Gottesreiches. Jeder nachfolgende Glaube, jedes neu offenbarte Gesetz blieb jahrhundertelang ein überaus fruchtbarer Baum, dem das Glück der Menschheit anvertraut war. Aber im Laufe der Jahrhunderte alterte er, blühte nicht mehr und brachte keine Frucht mehr hervor. Deshalb wurde er wieder verjüngt. Gottes Religion ist eine einzige Religion, aber sie muss immer wieder erneuert werden. Moses zum Beispiel wurde zu den Menschen gesandt; Er gab ein Gesetz, und durch dieses Mosaische Gesetz wurden die Kinder Israels aus ihrer Unwissenheit befreit und ins Licht geführt. Sie wurden aus ihrem Elend emporgehoben und erlangten unvergängliche Herrlichkeit. Und doch, als die langen Jahre vergingen, verblasste dieser Glanz, die Pracht verschwand, der helle Tag wurde zur Nacht, und als die Nacht stockdunkel war, ging der Stern des Messias auf, so dass wieder eine Herrlichkeit über der Welt leuchtete. Was wir sagen wollen, ist folgendes: Es gibt nur eine Religion Gottes. Sie ist die Erzieherin der Menschheit, aber sie muss erneuert werden. Wenn du einen Baum pflanzt, wächst er Tag für Tag. Er blüht, bekommt Blätter und saftige Früchte. Nach langer Zeit aber wird er alt und trägt keine Frucht mehr. Dann nimmt der Gärtner der Wahrheit Samen von eben diesem Baum und legt ihn in unverbrauchte Erde. Und siehe! Bald steht da der erste Baum, genauso wie er vordem war. </a:t>
            </a:r>
          </a:p>
          <a:p>
            <a:r>
              <a:rPr lang="de-AT" dirty="0" err="1"/>
              <a:t>Abdu´l</a:t>
            </a:r>
            <a:r>
              <a:rPr lang="de-AT" dirty="0"/>
              <a:t>-Baha</a:t>
            </a:r>
          </a:p>
        </p:txBody>
      </p:sp>
      <p:sp>
        <p:nvSpPr>
          <p:cNvPr id="4" name="Rechteck 3">
            <a:extLst>
              <a:ext uri="{FF2B5EF4-FFF2-40B4-BE49-F238E27FC236}">
                <a16:creationId xmlns:a16="http://schemas.microsoft.com/office/drawing/2014/main" id="{24133A4C-6F0F-4BFC-A95B-CECDD70AD47D}"/>
              </a:ext>
            </a:extLst>
          </p:cNvPr>
          <p:cNvSpPr/>
          <p:nvPr/>
        </p:nvSpPr>
        <p:spPr>
          <a:xfrm>
            <a:off x="11466938" y="6015335"/>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42371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D3D2A85-EA6A-4389-A727-8501A0146D41}"/>
              </a:ext>
            </a:extLst>
          </p:cNvPr>
          <p:cNvSpPr txBox="1"/>
          <p:nvPr/>
        </p:nvSpPr>
        <p:spPr>
          <a:xfrm>
            <a:off x="2295525" y="1371600"/>
            <a:ext cx="9056426" cy="3323987"/>
          </a:xfrm>
          <a:prstGeom prst="rect">
            <a:avLst/>
          </a:prstGeom>
          <a:noFill/>
        </p:spPr>
        <p:txBody>
          <a:bodyPr wrap="square">
            <a:spAutoFit/>
          </a:bodyPr>
          <a:lstStyle/>
          <a:p>
            <a:pPr algn="ctr"/>
            <a:r>
              <a:rPr lang="de-AT" sz="2800" dirty="0"/>
              <a:t>Der Anfang jeder großen Religion war rein. Aber die Priester bemächtigten sich der Gemüter der Menschen und füllten sie mit Dogmen und Aberglauben, so dass die Religion allmählich verfälscht wurde. Ich komme nicht, um eine neue Religion zu lehren. Mein einziger Wunsch ist, mit Gottes Hilfe und Gnade den Weg zum Großen Licht zu weisen.</a:t>
            </a:r>
          </a:p>
          <a:p>
            <a:pPr algn="ctr"/>
            <a:endParaRPr lang="de-AT" sz="2400" dirty="0"/>
          </a:p>
          <a:p>
            <a:pPr algn="ctr"/>
            <a:r>
              <a:rPr lang="de-AT" dirty="0" err="1"/>
              <a:t>Abdu´l</a:t>
            </a:r>
            <a:r>
              <a:rPr lang="de-AT" dirty="0"/>
              <a:t>-Baha</a:t>
            </a:r>
          </a:p>
        </p:txBody>
      </p:sp>
      <p:sp>
        <p:nvSpPr>
          <p:cNvPr id="4" name="Rechteck 3">
            <a:extLst>
              <a:ext uri="{FF2B5EF4-FFF2-40B4-BE49-F238E27FC236}">
                <a16:creationId xmlns:a16="http://schemas.microsoft.com/office/drawing/2014/main" id="{65FF7B05-B3AD-4F9F-9038-0975FFA5F3C8}"/>
              </a:ext>
            </a:extLst>
          </p:cNvPr>
          <p:cNvSpPr/>
          <p:nvPr/>
        </p:nvSpPr>
        <p:spPr>
          <a:xfrm>
            <a:off x="11533613" y="5853410"/>
            <a:ext cx="535723"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150378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 spirit's is the same Dawnbreakers">
            <a:hlinkClick r:id="" action="ppaction://media"/>
            <a:extLst>
              <a:ext uri="{FF2B5EF4-FFF2-40B4-BE49-F238E27FC236}">
                <a16:creationId xmlns:a16="http://schemas.microsoft.com/office/drawing/2014/main" id="{607EBF24-B393-4417-80F5-6FF4CAFC31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6449" y="6034257"/>
            <a:ext cx="487363" cy="487363"/>
          </a:xfrm>
          <a:prstGeom prst="rect">
            <a:avLst/>
          </a:prstGeom>
        </p:spPr>
      </p:pic>
      <p:pic>
        <p:nvPicPr>
          <p:cNvPr id="4" name="Grafik 3">
            <a:extLst>
              <a:ext uri="{FF2B5EF4-FFF2-40B4-BE49-F238E27FC236}">
                <a16:creationId xmlns:a16="http://schemas.microsoft.com/office/drawing/2014/main" id="{604C0ED0-CD05-4758-B00A-554F0CFE2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299" y="-1"/>
            <a:ext cx="11066873" cy="6365289"/>
          </a:xfrm>
          <a:prstGeom prst="rect">
            <a:avLst/>
          </a:prstGeom>
        </p:spPr>
      </p:pic>
    </p:spTree>
    <p:extLst>
      <p:ext uri="{BB962C8B-B14F-4D97-AF65-F5344CB8AC3E}">
        <p14:creationId xmlns:p14="http://schemas.microsoft.com/office/powerpoint/2010/main" val="25235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9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974</Words>
  <Application>Microsoft Office PowerPoint</Application>
  <PresentationFormat>Breitbild</PresentationFormat>
  <Paragraphs>36</Paragraphs>
  <Slides>7</Slides>
  <Notes>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13</cp:revision>
  <dcterms:created xsi:type="dcterms:W3CDTF">2020-12-07T13:45:30Z</dcterms:created>
  <dcterms:modified xsi:type="dcterms:W3CDTF">2020-12-09T08:24:51Z</dcterms:modified>
</cp:coreProperties>
</file>