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  <p:sldId id="269" r:id="rId4"/>
    <p:sldId id="267" r:id="rId5"/>
    <p:sldId id="268" r:id="rId6"/>
    <p:sldId id="261" r:id="rId7"/>
    <p:sldId id="272" r:id="rId8"/>
    <p:sldId id="259" r:id="rId9"/>
    <p:sldId id="273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DA7C"/>
    <a:srgbClr val="F5E7AC"/>
    <a:srgbClr val="402C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4" autoAdjust="0"/>
    <p:restoredTop sz="94660"/>
  </p:normalViewPr>
  <p:slideViewPr>
    <p:cSldViewPr snapToGrid="0">
      <p:cViewPr varScale="1">
        <p:scale>
          <a:sx n="61" d="100"/>
          <a:sy n="61" d="100"/>
        </p:scale>
        <p:origin x="34" y="6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E342FE-6584-445F-827C-19ACD8D069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864A1FD-7F8E-4E96-865F-7B2B10C047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8FCFAA-3CF1-4DDC-922F-4C4E9D1DE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BE9E-6449-480A-BED7-A4E1400DBEDA}" type="datetimeFigureOut">
              <a:rPr lang="de-AT" smtClean="0"/>
              <a:t>03.12.2020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4D4245-98EE-472E-ADEF-B5F0E82AF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BFB1AA-65A1-463A-8002-38423C12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8865-A3A0-48B1-A08B-DE0FBE78546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31405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E5422A-794F-424F-BF6F-CE05D7540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F2A3AE1-DDA7-4321-8724-08AE910620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A81035-B406-42F4-8EE8-7827E945B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BE9E-6449-480A-BED7-A4E1400DBEDA}" type="datetimeFigureOut">
              <a:rPr lang="de-AT" smtClean="0"/>
              <a:t>03.12.2020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E80C81-966D-4D50-96B7-1C2DA75D7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9D8F9D-2399-48BB-8CCF-265BD4A3A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8865-A3A0-48B1-A08B-DE0FBE78546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73113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D0EB8DF-103C-483D-98E6-D7CFB0B595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1866C99-7EE1-49C7-A494-7F34F821D0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5B91B39-2012-42A0-9FA6-5339421E5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BE9E-6449-480A-BED7-A4E1400DBEDA}" type="datetimeFigureOut">
              <a:rPr lang="de-AT" smtClean="0"/>
              <a:t>03.12.2020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C5CC65-CDED-4630-9024-0BA51B949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1A3F12-0BD2-4B28-9C95-36DB3EF2A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8865-A3A0-48B1-A08B-DE0FBE78546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40866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8D2B3A-4868-4236-8124-E5BB0AE24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902ADD-AFE1-41A9-B0D3-356998C9E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183CBC-0E90-449F-827B-5DFF4F761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BE9E-6449-480A-BED7-A4E1400DBEDA}" type="datetimeFigureOut">
              <a:rPr lang="de-AT" smtClean="0"/>
              <a:t>03.12.2020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AD733C1-16DB-4FEA-A63E-90F2C8FFD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6F75303-3C3C-479A-9C42-BFD34C525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8865-A3A0-48B1-A08B-DE0FBE78546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59532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F2AE49-D569-436C-BC8D-6916BFBF7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85750A8-FFE5-462D-9751-AC5A8601A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4AE97B-E323-4381-8BE9-5EDFC144A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BE9E-6449-480A-BED7-A4E1400DBEDA}" type="datetimeFigureOut">
              <a:rPr lang="de-AT" smtClean="0"/>
              <a:t>03.12.2020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674803-CFD9-4A86-8A12-8AE2CEAA2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73A7DD7-F87F-40D4-A8DB-C51BF745C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8865-A3A0-48B1-A08B-DE0FBE78546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39872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5D6C2B-838E-4430-BD3E-68DFCD479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CBF29F-EAA5-4D86-B556-07C4452568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69FA610-CC37-43F0-B3F6-2983D38C98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06AA26C-206C-4BE9-B505-DC1EAFEB9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BE9E-6449-480A-BED7-A4E1400DBEDA}" type="datetimeFigureOut">
              <a:rPr lang="de-AT" smtClean="0"/>
              <a:t>03.12.2020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89F2040-3E7C-49EA-ADC6-E4BE1C796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FF37DC7-5E7E-4D75-AD0D-16DE3B071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8865-A3A0-48B1-A08B-DE0FBE78546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50842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99ABBD-E544-45AA-82E6-9869CF0AA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E252915-88A6-4DCC-BAD6-4E77E111F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050F4CE-C92E-427C-9CE1-B2EB6C47ED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4A7498C-FBC1-4F64-B72C-DB0FADACF2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0D84090-00D6-4BA1-83CA-F5104E7427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4FB53FD-F4B9-4DF3-8705-CD3A63B83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BE9E-6449-480A-BED7-A4E1400DBEDA}" type="datetimeFigureOut">
              <a:rPr lang="de-AT" smtClean="0"/>
              <a:t>03.12.2020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82C3F7F-7D31-4025-BBC9-E256B0666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6F6D452-3DB9-4A6C-ACB4-995A6841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8865-A3A0-48B1-A08B-DE0FBE78546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58608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4A21F5-230B-4039-9CB5-B1FFD3703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539B61D-6AAD-41DC-BC2E-79F7EAC9F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BE9E-6449-480A-BED7-A4E1400DBEDA}" type="datetimeFigureOut">
              <a:rPr lang="de-AT" smtClean="0"/>
              <a:t>03.12.2020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2825F84-8773-4F0E-BE76-85A2217B6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5AFEB88-5B45-4060-A3BB-FAA617726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8865-A3A0-48B1-A08B-DE0FBE78546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82209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4110697-75B3-4C37-A74A-4E45C25A3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BE9E-6449-480A-BED7-A4E1400DBEDA}" type="datetimeFigureOut">
              <a:rPr lang="de-AT" smtClean="0"/>
              <a:t>03.12.2020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7E6DF00-96E1-48C2-90C9-A15595B9F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B484CA9-5D18-44EA-ADAF-2319B5DF9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8865-A3A0-48B1-A08B-DE0FBE78546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53646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29BF0A-8461-44EF-A28A-0AD966239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2D9CFB-BEC4-41C1-AB8F-471F9CC12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FB1FEE0-5BBF-4255-81FC-C03D3F1203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A0533FD-F34C-4AE8-937C-EBC4E7E70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BE9E-6449-480A-BED7-A4E1400DBEDA}" type="datetimeFigureOut">
              <a:rPr lang="de-AT" smtClean="0"/>
              <a:t>03.12.2020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02929ED-EEC1-4DE6-B895-0020544DE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0B50055-E747-465A-A4FF-D76D7A7BF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8865-A3A0-48B1-A08B-DE0FBE78546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78338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A8DA8A-ABA2-4E67-B9C3-135CFC13D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D12748D-D78E-45BE-A27E-384549F313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A522C47-C8F8-43D1-BFF8-F23E67A091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332BD85-243E-4028-80E3-9933B6C02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BE9E-6449-480A-BED7-A4E1400DBEDA}" type="datetimeFigureOut">
              <a:rPr lang="de-AT" smtClean="0"/>
              <a:t>03.12.2020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33BEF98-F55C-49EA-9C98-EB2EA7DA1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76D169D-53D9-4F9A-A1C7-D9F1DC6B8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8865-A3A0-48B1-A08B-DE0FBE78546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86905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5905366-4F5E-4207-BDA4-716A8BC86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F8DECC5-815B-4A70-B324-F9D468710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64FF298-2065-4D45-B5C6-A7FBF9FBF1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EBE9E-6449-480A-BED7-A4E1400DBEDA}" type="datetimeFigureOut">
              <a:rPr lang="de-AT" smtClean="0"/>
              <a:t>03.12.2020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1EF62B-5906-4D78-A5C8-49EF00935C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8DB34C-BB10-4564-891F-8BDA27D116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78865-A3A0-48B1-A08B-DE0FBE78546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97408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ahaizitate.de/lesen/textzusammenstellungen-beratung/#75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.facebook.com/l.php?u=https%3A%2F%2Fzoom.us%2Fj%2F94063461726%3Ffbclid%3DIwAR1ypJjQ6LDQhDViTrbGUkC6ovYktTD9HRGu8tZHtaNd9PAeo8jkvAbGgc4&amp;h=AT29dahm20aPj7Qoc2PzolD1SWTWMkClAt6lDqUSGzEzcxe19UGFouoxgyHI2zNBU6WMr2gOsMh9C3uTqCHOnL81F3vp805Ymho-lH35i5XhsKquhpb7vy93r-HlhG3_iA&amp;__tn__=q&amp;c%5b0%5d=AT0EAsUJ35zNcw5VbAWK7_4J0Rq-DmxZvWpxC7kk9I-79WBDBooCK_TRs35GsyzabFnbdLzRNi8bGg6qeLeuEUzYDVi84FoVw-lsyiZlcItBEX9O40eqn-8YQDMY5FGX_bcQCd399v0SteUp3nrLVqxL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4D535A91-81BD-4328-87DE-21D8997C11A8}"/>
              </a:ext>
            </a:extLst>
          </p:cNvPr>
          <p:cNvSpPr txBox="1"/>
          <p:nvPr/>
        </p:nvSpPr>
        <p:spPr>
          <a:xfrm>
            <a:off x="1628384" y="3030680"/>
            <a:ext cx="840253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3200" dirty="0"/>
              <a:t>O Sohn des Geistes! </a:t>
            </a:r>
          </a:p>
          <a:p>
            <a:pPr algn="ctr"/>
            <a:r>
              <a:rPr lang="de-AT" sz="3200" dirty="0"/>
              <a:t>Edel erschuf Ich dich, doch du erniedrigst dich. </a:t>
            </a:r>
          </a:p>
          <a:p>
            <a:pPr algn="ctr"/>
            <a:r>
              <a:rPr lang="de-AT" sz="3200" dirty="0"/>
              <a:t>So erhebe dich zu dem, wozu du erschaffen bist.</a:t>
            </a:r>
            <a:endParaRPr lang="de-AT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88D26EE-2BCE-43E6-9F53-99E6F5E76FD0}"/>
              </a:ext>
            </a:extLst>
          </p:cNvPr>
          <p:cNvSpPr/>
          <p:nvPr/>
        </p:nvSpPr>
        <p:spPr>
          <a:xfrm>
            <a:off x="10688237" y="5547696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35351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8AD0E61A-C43D-4C69-AE8E-A443403D2D93}"/>
              </a:ext>
            </a:extLst>
          </p:cNvPr>
          <p:cNvSpPr txBox="1"/>
          <p:nvPr/>
        </p:nvSpPr>
        <p:spPr>
          <a:xfrm>
            <a:off x="1866377" y="1311326"/>
            <a:ext cx="9770301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800" dirty="0">
                <a:solidFill>
                  <a:srgbClr val="402C48"/>
                </a:solidFill>
              </a:rPr>
              <a:t>Die Absicht Gottes bei der Erschaffung des Menschen war und wird immer sein, ihn zu befähigen, seinen Schöpfer zu erkennen und in Seine Gegenwart zu gelangen. </a:t>
            </a:r>
          </a:p>
          <a:p>
            <a:pPr algn="ctr"/>
            <a:r>
              <a:rPr lang="de-AT" sz="2800" dirty="0">
                <a:solidFill>
                  <a:srgbClr val="402C48"/>
                </a:solidFill>
              </a:rPr>
              <a:t>Diesen höchsten Zweck, dieses erhabenste Ziel bezeugen alle himmlischen Bücher und die göttlich offenbarten, inhaltsschweren Schriften unzweideutig. </a:t>
            </a:r>
          </a:p>
          <a:p>
            <a:pPr algn="ctr"/>
            <a:r>
              <a:rPr lang="de-AT" sz="2800" dirty="0">
                <a:solidFill>
                  <a:srgbClr val="402C48"/>
                </a:solidFill>
              </a:rPr>
              <a:t>Wer immer den Tagesanbruch göttlicher Führung anerkennt und Seinen heiligen Hof betritt, ist Gott nahegekommen und </a:t>
            </a:r>
          </a:p>
          <a:p>
            <a:pPr algn="ctr"/>
            <a:r>
              <a:rPr lang="de-AT" sz="2800" dirty="0">
                <a:solidFill>
                  <a:srgbClr val="402C48"/>
                </a:solidFill>
              </a:rPr>
              <a:t>hat Seine Gegenwart erreicht, </a:t>
            </a:r>
          </a:p>
          <a:p>
            <a:pPr algn="ctr"/>
            <a:r>
              <a:rPr lang="de-AT" sz="2800" dirty="0">
                <a:solidFill>
                  <a:srgbClr val="402C48"/>
                </a:solidFill>
              </a:rPr>
              <a:t>eine Gegenwart, die das wahre Paradies ist…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236E40C-BAD9-4AAC-99B9-81DC73B63403}"/>
              </a:ext>
            </a:extLst>
          </p:cNvPr>
          <p:cNvSpPr/>
          <p:nvPr/>
        </p:nvSpPr>
        <p:spPr>
          <a:xfrm>
            <a:off x="11527480" y="593467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83599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AE9CAB71-99F6-4568-940D-BA9D25101839}"/>
              </a:ext>
            </a:extLst>
          </p:cNvPr>
          <p:cNvSpPr txBox="1"/>
          <p:nvPr/>
        </p:nvSpPr>
        <p:spPr>
          <a:xfrm>
            <a:off x="-776613" y="1252974"/>
            <a:ext cx="1029639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800" dirty="0">
                <a:solidFill>
                  <a:srgbClr val="FADA7C"/>
                </a:solidFill>
              </a:rPr>
              <a:t>Ich bezeuge, o mein Gott, </a:t>
            </a:r>
          </a:p>
          <a:p>
            <a:pPr algn="ctr"/>
            <a:r>
              <a:rPr lang="de-AT" sz="2800" dirty="0">
                <a:solidFill>
                  <a:srgbClr val="FADA7C"/>
                </a:solidFill>
              </a:rPr>
              <a:t>dass Du mich erschaffen hast, </a:t>
            </a:r>
          </a:p>
          <a:p>
            <a:pPr algn="ctr"/>
            <a:r>
              <a:rPr lang="de-AT" sz="2800" dirty="0">
                <a:solidFill>
                  <a:srgbClr val="FADA7C"/>
                </a:solidFill>
              </a:rPr>
              <a:t>Dich zu erkennen und anzubeten. </a:t>
            </a:r>
          </a:p>
          <a:p>
            <a:pPr algn="ctr"/>
            <a:r>
              <a:rPr lang="de-AT" sz="2800" dirty="0">
                <a:solidFill>
                  <a:srgbClr val="FADA7C"/>
                </a:solidFill>
              </a:rPr>
              <a:t>Ich bezeuge in diesem Augenblick </a:t>
            </a:r>
          </a:p>
          <a:p>
            <a:pPr algn="ctr"/>
            <a:r>
              <a:rPr lang="de-AT" sz="2800" dirty="0">
                <a:solidFill>
                  <a:srgbClr val="FADA7C"/>
                </a:solidFill>
              </a:rPr>
              <a:t>meine Ohnmacht und Deine Macht, </a:t>
            </a:r>
          </a:p>
          <a:p>
            <a:pPr algn="ctr"/>
            <a:r>
              <a:rPr lang="de-AT" sz="2800" dirty="0">
                <a:solidFill>
                  <a:srgbClr val="FADA7C"/>
                </a:solidFill>
              </a:rPr>
              <a:t>meine Armut und Deinen Reichtum. </a:t>
            </a:r>
          </a:p>
          <a:p>
            <a:pPr algn="ctr"/>
            <a:r>
              <a:rPr lang="de-AT" sz="2800" dirty="0">
                <a:solidFill>
                  <a:srgbClr val="FADA7C"/>
                </a:solidFill>
              </a:rPr>
              <a:t>Es gibt keinen Gott außer Dir, </a:t>
            </a:r>
          </a:p>
          <a:p>
            <a:pPr algn="ctr"/>
            <a:r>
              <a:rPr lang="de-AT" sz="2800" dirty="0">
                <a:solidFill>
                  <a:srgbClr val="FADA7C"/>
                </a:solidFill>
              </a:rPr>
              <a:t>dem Helfer in Gefahr, dem Selbstbestehenden.</a:t>
            </a:r>
          </a:p>
          <a:p>
            <a:pPr algn="ctr"/>
            <a:r>
              <a:rPr lang="de-AT" sz="2000" dirty="0" err="1">
                <a:solidFill>
                  <a:srgbClr val="FADA7C"/>
                </a:solidFill>
              </a:rPr>
              <a:t>Baha‘u‘llah</a:t>
            </a:r>
            <a:endParaRPr lang="de-AT" sz="2000" dirty="0">
              <a:solidFill>
                <a:srgbClr val="FADA7C"/>
              </a:solidFill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7E73E79-D085-4858-8C0F-902BFE7946A2}"/>
              </a:ext>
            </a:extLst>
          </p:cNvPr>
          <p:cNvSpPr/>
          <p:nvPr/>
        </p:nvSpPr>
        <p:spPr>
          <a:xfrm>
            <a:off x="11302012" y="593467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cap="none" spc="0" dirty="0">
                <a:ln/>
                <a:solidFill>
                  <a:schemeClr val="accent4"/>
                </a:solidFill>
                <a:effectLst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609183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79C96E7B-008C-4D8E-BB46-440328C624D9}"/>
              </a:ext>
            </a:extLst>
          </p:cNvPr>
          <p:cNvSpPr txBox="1"/>
          <p:nvPr/>
        </p:nvSpPr>
        <p:spPr>
          <a:xfrm>
            <a:off x="363255" y="1987731"/>
            <a:ext cx="1118574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400" dirty="0"/>
              <a:t>Der Mensch ist der höchste Talisman. </a:t>
            </a:r>
          </a:p>
          <a:p>
            <a:pPr algn="ctr"/>
            <a:r>
              <a:rPr lang="de-AT" sz="2400" dirty="0"/>
              <a:t>Der Mangel an geeigneter Erziehung hat ihn jedoch dessen beraubt, </a:t>
            </a:r>
          </a:p>
          <a:p>
            <a:pPr algn="ctr"/>
            <a:r>
              <a:rPr lang="de-AT" sz="2400" dirty="0"/>
              <a:t>was er seinem Wesen nach besitzt. </a:t>
            </a:r>
          </a:p>
          <a:p>
            <a:pPr algn="ctr"/>
            <a:r>
              <a:rPr lang="de-AT" sz="2400" dirty="0"/>
              <a:t>Durch ein Wort, das aus dem Munde Gottes hervorging, </a:t>
            </a:r>
          </a:p>
          <a:p>
            <a:pPr algn="ctr"/>
            <a:r>
              <a:rPr lang="de-AT" sz="2400" dirty="0"/>
              <a:t>wurde er ins Dasein gerufen. </a:t>
            </a:r>
          </a:p>
          <a:p>
            <a:pPr algn="ctr"/>
            <a:r>
              <a:rPr lang="de-AT" sz="2400" dirty="0"/>
              <a:t>Durch ein weiteres Wort ward er dazu geführt, den Quell seiner Erziehung zu erkennen. Durch wieder ein anderes Wort wurden seine Stufe und seine Bestimmung sichergestellt. Das Höchste Wesen spricht: </a:t>
            </a:r>
          </a:p>
          <a:p>
            <a:pPr algn="ctr"/>
            <a:r>
              <a:rPr lang="de-AT" sz="2400" dirty="0"/>
              <a:t>Betrachte den Menschen als ein Bergwerk, </a:t>
            </a:r>
          </a:p>
          <a:p>
            <a:pPr algn="ctr"/>
            <a:r>
              <a:rPr lang="de-AT" sz="2400" dirty="0"/>
              <a:t>reich an Edelsteinen von unschätzbarem Wert. </a:t>
            </a:r>
          </a:p>
          <a:p>
            <a:pPr algn="ctr"/>
            <a:r>
              <a:rPr lang="de-AT" sz="2400" dirty="0"/>
              <a:t>Nur die Erziehung kann bewirken, </a:t>
            </a:r>
            <a:r>
              <a:rPr lang="de-AT" sz="2400" dirty="0" err="1"/>
              <a:t>daß</a:t>
            </a:r>
            <a:r>
              <a:rPr lang="de-AT" sz="2400" dirty="0"/>
              <a:t> es seine Schätze enthüllt </a:t>
            </a:r>
          </a:p>
          <a:p>
            <a:pPr algn="ctr"/>
            <a:r>
              <a:rPr lang="de-AT" sz="2400" dirty="0"/>
              <a:t>und die Menschheit daraus Nutzen zu ziehen vermag.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58082E06-D1A3-42CF-9A74-46593B06C3E1}"/>
              </a:ext>
            </a:extLst>
          </p:cNvPr>
          <p:cNvSpPr/>
          <p:nvPr/>
        </p:nvSpPr>
        <p:spPr>
          <a:xfrm>
            <a:off x="11489902" y="593467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99473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CE3057A-C96C-4E98-8EBF-04765687C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013" y="1656577"/>
            <a:ext cx="9006213" cy="3385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Der Mensch wurde erschaffen, eine ständig fortschreitende Kultur voranzutragen.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Der Allmächtige bezeugt Mir: Wie die Tiere auf dem Felde zu leben, ist des Menschen unwürdig.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Die Tugenden, die seiner Würde anstehen, sind Geduld, Erbarmen, Mitleid und Güte für alle Völker und Geschlechter der Erde.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1E1B8824-B032-478D-8DF0-67D5039BE42E}"/>
              </a:ext>
            </a:extLst>
          </p:cNvPr>
          <p:cNvSpPr/>
          <p:nvPr/>
        </p:nvSpPr>
        <p:spPr>
          <a:xfrm>
            <a:off x="11439798" y="5046655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03092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3C858A-3EB6-476A-A226-4E8C9F6620BE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1390387" y="1457285"/>
            <a:ext cx="8693064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800" b="0" i="0" u="none" strike="noStrike" cap="none" normalizeH="0" baseline="0" dirty="0">
                <a:ln>
                  <a:noFill/>
                </a:ln>
                <a:solidFill>
                  <a:srgbClr val="F5E7AC"/>
                </a:solidFill>
                <a:effectLst/>
                <a:latin typeface="Arial" panose="020B0604020202020204" pitchFamily="34" charset="0"/>
              </a:rPr>
              <a:t>Die Vereinigung der ganzen Menschheit ist das Kennzeichen der Stufe,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800" b="0" i="0" u="none" strike="noStrike" cap="none" normalizeH="0" baseline="0" dirty="0">
                <a:ln>
                  <a:noFill/>
                </a:ln>
                <a:solidFill>
                  <a:srgbClr val="F5E7AC"/>
                </a:solidFill>
                <a:effectLst/>
                <a:latin typeface="Arial" panose="020B0604020202020204" pitchFamily="34" charset="0"/>
              </a:rPr>
              <a:t>der sich die menschliche Gesellschaft heute nähert.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800" b="0" i="0" u="none" strike="noStrike" cap="none" normalizeH="0" baseline="0" dirty="0">
                <a:ln>
                  <a:noFill/>
                </a:ln>
                <a:solidFill>
                  <a:srgbClr val="F5E7AC"/>
                </a:solidFill>
                <a:effectLst/>
                <a:latin typeface="Arial" panose="020B0604020202020204" pitchFamily="34" charset="0"/>
              </a:rPr>
              <a:t>Die Einheit der Familie, des Stammes, des Stadtstaates und der Nation ist nacheinander in Angriff genommen und völlig erreicht worden.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800" b="0" i="0" u="none" strike="noStrike" cap="none" normalizeH="0" baseline="0" dirty="0">
                <a:ln>
                  <a:noFill/>
                </a:ln>
                <a:solidFill>
                  <a:srgbClr val="F5E7AC"/>
                </a:solidFill>
                <a:effectLst/>
                <a:latin typeface="Arial" panose="020B0604020202020204" pitchFamily="34" charset="0"/>
              </a:rPr>
              <a:t>Welteinheit ist das Ziel, dem eine gequälte Menschheit zustrebt</a:t>
            </a: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rgbClr val="F5E7AC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1" u="none" strike="noStrike" cap="none" normalizeH="0" baseline="0" dirty="0" err="1">
                <a:ln>
                  <a:noFill/>
                </a:ln>
                <a:solidFill>
                  <a:srgbClr val="F5E7AC"/>
                </a:solidFill>
                <a:effectLst/>
                <a:latin typeface="Arial" panose="020B0604020202020204" pitchFamily="34" charset="0"/>
              </a:rPr>
              <a:t>Shoghi</a:t>
            </a:r>
            <a:r>
              <a:rPr kumimoji="0" lang="de-DE" altLang="de-DE" sz="1800" b="0" i="1" u="none" strike="noStrike" cap="none" normalizeH="0" baseline="0" dirty="0">
                <a:ln>
                  <a:noFill/>
                </a:ln>
                <a:solidFill>
                  <a:srgbClr val="F5E7AC"/>
                </a:solidFill>
                <a:effectLst/>
                <a:latin typeface="Arial" panose="020B0604020202020204" pitchFamily="34" charset="0"/>
              </a:rPr>
              <a:t> Effendi, Die Weltordnung </a:t>
            </a:r>
            <a:r>
              <a:rPr kumimoji="0" lang="de-DE" altLang="de-DE" sz="1800" b="0" i="1" u="none" strike="noStrike" cap="none" normalizeH="0" baseline="0" dirty="0" err="1">
                <a:ln>
                  <a:noFill/>
                </a:ln>
                <a:solidFill>
                  <a:srgbClr val="F5E7AC"/>
                </a:solidFill>
                <a:effectLst/>
                <a:latin typeface="Arial" panose="020B0604020202020204" pitchFamily="34" charset="0"/>
              </a:rPr>
              <a:t>Bahá’u’lláhs</a:t>
            </a: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rgbClr val="F5E7AC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BE44A1C3-922D-4A66-9FCE-1BDDB1E93790}"/>
              </a:ext>
            </a:extLst>
          </p:cNvPr>
          <p:cNvSpPr/>
          <p:nvPr/>
        </p:nvSpPr>
        <p:spPr>
          <a:xfrm>
            <a:off x="11452324" y="4771083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687261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A37F8EE7-7271-4D73-9C73-8255BA4F12D0}"/>
              </a:ext>
            </a:extLst>
          </p:cNvPr>
          <p:cNvSpPr txBox="1"/>
          <p:nvPr/>
        </p:nvSpPr>
        <p:spPr>
          <a:xfrm>
            <a:off x="1077237" y="654980"/>
            <a:ext cx="10333974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400" dirty="0"/>
              <a:t>Das Wort Gottes ist eine Lampe, deren Licht der Satz ist: </a:t>
            </a:r>
          </a:p>
          <a:p>
            <a:r>
              <a:rPr lang="de-AT" sz="2400" dirty="0"/>
              <a:t>ihr seid die Früchte eines Baumes und die Blätter eines Zweiges. </a:t>
            </a:r>
          </a:p>
          <a:p>
            <a:r>
              <a:rPr lang="de-AT" sz="2400" dirty="0"/>
              <a:t>Verkehrt miteinander in inniger Liebe und Eintracht, in Freundschaft und Verbundenheit. </a:t>
            </a:r>
          </a:p>
          <a:p>
            <a:r>
              <a:rPr lang="de-AT" sz="2400" dirty="0"/>
              <a:t>Er, die Sonne der Wahrheit, bezeugt Mir: </a:t>
            </a:r>
          </a:p>
          <a:p>
            <a:r>
              <a:rPr lang="de-AT" sz="2400" dirty="0"/>
              <a:t>So machtvoll ist das Licht der Einheit, </a:t>
            </a:r>
            <a:r>
              <a:rPr lang="de-AT" sz="2400" dirty="0" err="1"/>
              <a:t>daß</a:t>
            </a:r>
            <a:r>
              <a:rPr lang="de-AT" sz="2400" dirty="0"/>
              <a:t> es die ganze Erde erleuchten kann. </a:t>
            </a:r>
          </a:p>
          <a:p>
            <a:r>
              <a:rPr lang="de-AT" sz="2400" dirty="0"/>
              <a:t>Der eine, wahre Gott, der alle Dinge kennt, bezeugt die Wahrheit dieser Worte.</a:t>
            </a:r>
            <a:br>
              <a:rPr lang="de-AT" sz="2400" dirty="0"/>
            </a:br>
            <a:br>
              <a:rPr lang="de-AT" sz="2400" dirty="0"/>
            </a:br>
            <a:r>
              <a:rPr lang="de-AT" sz="2400" dirty="0"/>
              <a:t>Bemüht euch, </a:t>
            </a:r>
            <a:r>
              <a:rPr lang="de-AT" sz="2400" dirty="0" err="1"/>
              <a:t>daß</a:t>
            </a:r>
            <a:r>
              <a:rPr lang="de-AT" sz="2400" dirty="0"/>
              <a:t> ihr diese überragende, diese höchst erhabene Stufe erreicht, die Stufe, welche der ganzen Menschheit die Gewähr für Schutz, und Sicherheit bieten kann. </a:t>
            </a:r>
          </a:p>
          <a:p>
            <a:r>
              <a:rPr lang="de-AT" sz="2400" dirty="0"/>
              <a:t>Dieses Ziel überragt jedes andere Ziel, dieses Streben ist der Fürst allen Strebens. </a:t>
            </a:r>
          </a:p>
          <a:p>
            <a:r>
              <a:rPr lang="de-AT" dirty="0" err="1"/>
              <a:t>Baha‘u‘llah</a:t>
            </a:r>
            <a:endParaRPr lang="de-AT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71E751F-7785-483C-B9C7-770C5144ABDC}"/>
              </a:ext>
            </a:extLst>
          </p:cNvPr>
          <p:cNvSpPr/>
          <p:nvPr/>
        </p:nvSpPr>
        <p:spPr>
          <a:xfrm>
            <a:off x="11489902" y="593467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308643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2D52E298-4589-4941-BB50-489E2706070E}"/>
              </a:ext>
            </a:extLst>
          </p:cNvPr>
          <p:cNvSpPr txBox="1"/>
          <p:nvPr/>
        </p:nvSpPr>
        <p:spPr>
          <a:xfrm>
            <a:off x="1177446" y="1702525"/>
            <a:ext cx="10158608" cy="2831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3200" b="1" dirty="0"/>
              <a:t>Sprich: Der Mensch kann seine wahre Stufe nicht erlangen, es sei denn durch seine Gerechtigkeit. </a:t>
            </a:r>
          </a:p>
          <a:p>
            <a:pPr algn="ctr"/>
            <a:r>
              <a:rPr lang="de-AT" sz="3200" b="1" dirty="0"/>
              <a:t>Keine Macht kann bestehen, es sei denn durch Einheit. Keine Wohlfahrt und kein Wohlergehen kann erreicht werden, es sei denn durch Beratung.</a:t>
            </a:r>
          </a:p>
          <a:p>
            <a:pPr algn="ctr"/>
            <a:r>
              <a:rPr lang="de-AT" b="1" i="1" dirty="0" err="1"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Bahá'u'lláh</a:t>
            </a:r>
            <a:r>
              <a:rPr lang="de-AT" b="1" i="1" dirty="0"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de-AT" dirty="0">
              <a:effectLst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BA53B6DB-E16C-4033-8CAF-50CAF63861AB}"/>
              </a:ext>
            </a:extLst>
          </p:cNvPr>
          <p:cNvSpPr/>
          <p:nvPr/>
        </p:nvSpPr>
        <p:spPr>
          <a:xfrm>
            <a:off x="11414746" y="5810743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309546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1F29D9D4-F130-4BFA-B037-560F38FCDF88}"/>
              </a:ext>
            </a:extLst>
          </p:cNvPr>
          <p:cNvSpPr txBox="1"/>
          <p:nvPr/>
        </p:nvSpPr>
        <p:spPr>
          <a:xfrm>
            <a:off x="541750" y="2168088"/>
            <a:ext cx="609391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de-AT" sz="2400" dirty="0">
                <a:solidFill>
                  <a:schemeClr val="bg1"/>
                </a:solidFill>
              </a:rPr>
            </a:br>
            <a:r>
              <a:rPr lang="de-AT" sz="24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https://zoom.us/j/94063461726</a:t>
            </a:r>
            <a:r>
              <a:rPr lang="de-AT" sz="2400" dirty="0">
                <a:solidFill>
                  <a:schemeClr val="bg1"/>
                </a:solidFill>
              </a:rPr>
              <a:t>...</a:t>
            </a:r>
            <a:br>
              <a:rPr lang="de-AT" sz="2400" dirty="0">
                <a:solidFill>
                  <a:schemeClr val="bg1"/>
                </a:solidFill>
              </a:rPr>
            </a:br>
            <a:r>
              <a:rPr lang="de-AT" sz="2400" dirty="0">
                <a:solidFill>
                  <a:schemeClr val="bg1"/>
                </a:solidFill>
              </a:rPr>
              <a:t>Meeting ID: 940 6346 1726</a:t>
            </a:r>
            <a:br>
              <a:rPr lang="de-AT" sz="2400" dirty="0">
                <a:solidFill>
                  <a:schemeClr val="bg1"/>
                </a:solidFill>
              </a:rPr>
            </a:br>
            <a:r>
              <a:rPr lang="de-AT" sz="2400" dirty="0" err="1">
                <a:solidFill>
                  <a:schemeClr val="bg1"/>
                </a:solidFill>
              </a:rPr>
              <a:t>Passcode</a:t>
            </a:r>
            <a:r>
              <a:rPr lang="de-AT" sz="2400" dirty="0">
                <a:solidFill>
                  <a:schemeClr val="bg1"/>
                </a:solidFill>
              </a:rPr>
              <a:t>: Unity</a:t>
            </a:r>
          </a:p>
        </p:txBody>
      </p:sp>
    </p:spTree>
    <p:extLst>
      <p:ext uri="{BB962C8B-B14F-4D97-AF65-F5344CB8AC3E}">
        <p14:creationId xmlns:p14="http://schemas.microsoft.com/office/powerpoint/2010/main" val="375094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594</Words>
  <Application>Microsoft Office PowerPoint</Application>
  <PresentationFormat>Breitbild</PresentationFormat>
  <Paragraphs>55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Shirin</dc:creator>
  <cp:lastModifiedBy>Shirin</cp:lastModifiedBy>
  <cp:revision>18</cp:revision>
  <dcterms:created xsi:type="dcterms:W3CDTF">2020-11-21T14:37:52Z</dcterms:created>
  <dcterms:modified xsi:type="dcterms:W3CDTF">2020-12-03T20:32:15Z</dcterms:modified>
</cp:coreProperties>
</file>