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56" r:id="rId3"/>
    <p:sldId id="260" r:id="rId4"/>
    <p:sldId id="258" r:id="rId5"/>
    <p:sldId id="261" r:id="rId6"/>
    <p:sldId id="262" r:id="rId7"/>
    <p:sldId id="272" r:id="rId8"/>
    <p:sldId id="265" r:id="rId9"/>
    <p:sldId id="267" r:id="rId10"/>
    <p:sldId id="266" r:id="rId11"/>
    <p:sldId id="270" r:id="rId12"/>
    <p:sldId id="271"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8927"/>
    <a:srgbClr val="8BBF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6" d="100"/>
          <a:sy n="86" d="100"/>
        </p:scale>
        <p:origin x="4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M4quHkQlFyI?feature=oembe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qS9AluYsBq8?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ahaizitate.de/lesen/bahaullah-botschaften-aus-akka/#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3457A3-6B99-4BFD-BEDA-EED476D9E3BE}"/>
              </a:ext>
            </a:extLst>
          </p:cNvPr>
          <p:cNvSpPr>
            <a:spLocks noGrp="1"/>
          </p:cNvSpPr>
          <p:nvPr>
            <p:ph type="title"/>
          </p:nvPr>
        </p:nvSpPr>
        <p:spPr/>
        <p:txBody>
          <a:bodyPr/>
          <a:lstStyle/>
          <a:p>
            <a:endParaRPr lang="de-AT"/>
          </a:p>
        </p:txBody>
      </p:sp>
      <p:pic>
        <p:nvPicPr>
          <p:cNvPr id="4" name="Onlinemedien 3" title="O Son Of Spirit - A Baha'i Chant">
            <a:hlinkClick r:id="" action="ppaction://media"/>
            <a:extLst>
              <a:ext uri="{FF2B5EF4-FFF2-40B4-BE49-F238E27FC236}">
                <a16:creationId xmlns:a16="http://schemas.microsoft.com/office/drawing/2014/main" id="{6A049E47-B071-4D87-B692-074B3A82E1EE}"/>
              </a:ext>
            </a:extLst>
          </p:cNvPr>
          <p:cNvPicPr>
            <a:picLocks noGrp="1" noRot="1" noChangeAspect="1"/>
          </p:cNvPicPr>
          <p:nvPr>
            <p:ph idx="1"/>
            <a:videoFile r:link="rId1"/>
          </p:nvPr>
        </p:nvPicPr>
        <p:blipFill>
          <a:blip r:embed="rId3"/>
          <a:stretch>
            <a:fillRect/>
          </a:stretch>
        </p:blipFill>
        <p:spPr>
          <a:xfrm>
            <a:off x="529409" y="500464"/>
            <a:ext cx="10771960" cy="6086767"/>
          </a:xfrm>
          <a:prstGeom prst="rect">
            <a:avLst/>
          </a:prstGeom>
        </p:spPr>
      </p:pic>
    </p:spTree>
    <p:extLst>
      <p:ext uri="{BB962C8B-B14F-4D97-AF65-F5344CB8AC3E}">
        <p14:creationId xmlns:p14="http://schemas.microsoft.com/office/powerpoint/2010/main" val="20152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D22480A-0E07-4F2B-8612-91034AAFC127}"/>
              </a:ext>
            </a:extLst>
          </p:cNvPr>
          <p:cNvSpPr>
            <a:spLocks noGrp="1"/>
          </p:cNvSpPr>
          <p:nvPr>
            <p:ph idx="1"/>
          </p:nvPr>
        </p:nvSpPr>
        <p:spPr>
          <a:xfrm>
            <a:off x="514905" y="248576"/>
            <a:ext cx="8989916" cy="6609424"/>
          </a:xfrm>
        </p:spPr>
        <p:txBody>
          <a:bodyPr>
            <a:normAutofit lnSpcReduction="10000"/>
          </a:bodyPr>
          <a:lstStyle/>
          <a:p>
            <a:pPr marL="0" indent="0" algn="ctr">
              <a:buNone/>
            </a:pPr>
            <a:r>
              <a:rPr lang="de-AT" sz="7800" dirty="0">
                <a:solidFill>
                  <a:srgbClr val="8BBF2C"/>
                </a:solidFill>
                <a:effectLst/>
              </a:rPr>
              <a:t>G</a:t>
            </a:r>
            <a:r>
              <a:rPr lang="de-AT" sz="2200" dirty="0">
                <a:effectLst/>
              </a:rPr>
              <a:t>erühmt sei Dein Name, o Herr mein Gott! Du bist es, den alle Dinge anbeten und der selbst niemanden anbetet, der Herr über alle Dinge und niemandem untertan ist, der alle Dinge kennt und von niemandem erkannt wird. Du wünschtest Dich den Menschen bekannt zu machen, darum hast Du durch ein Wort Deines Mundes die Schöpfung werden lassen und das Weltall geformt. Es gibt keinen Gott außer Dir, dem Bildner, dem Schöpfer, dem Allmächtigen, dem Allgewaltigen.</a:t>
            </a:r>
          </a:p>
          <a:p>
            <a:pPr marL="0" indent="0" algn="ctr">
              <a:buNone/>
            </a:pPr>
            <a:r>
              <a:rPr lang="de-AT" sz="2200" dirty="0">
                <a:effectLst/>
              </a:rPr>
              <a:t>Ich flehe Dich an bei eben diesem Wort, das vom Horizonte Deines Willens hervorleuchtet, mache mich fähig, in tiefen Zügen von den Lebenswassern zu trinken, mit denen Du die Herzen Deiner Auserwählten belebst und die Seelen derer erquickst, die Dich lieben, damit ich mein Angesicht allezeit, in jeder Lage, völlig Dir zuwende.</a:t>
            </a:r>
          </a:p>
          <a:p>
            <a:pPr marL="0" indent="0" algn="ctr">
              <a:buNone/>
            </a:pPr>
            <a:r>
              <a:rPr lang="de-AT" sz="2200" dirty="0">
                <a:effectLst/>
              </a:rPr>
              <a:t>Du bist der Gott der Macht, der Herrlichkeit und Gnadenfülle.                              Es gibt keinen Gott außer Dir, dem höchsten Herrscher, dem Allherrlichen, dem Allwissenden.</a:t>
            </a:r>
          </a:p>
          <a:p>
            <a:pPr marL="0" indent="0" algn="ctr">
              <a:buNone/>
            </a:pPr>
            <a:r>
              <a:rPr lang="de-AT" dirty="0" err="1">
                <a:effectLst/>
              </a:rPr>
              <a:t>Bahá’u’lláh</a:t>
            </a:r>
            <a:endParaRPr lang="de-AT" dirty="0">
              <a:effectLst/>
            </a:endParaRPr>
          </a:p>
          <a:p>
            <a:pPr marL="0" indent="0">
              <a:buNone/>
            </a:pPr>
            <a:endParaRPr lang="de-AT" dirty="0"/>
          </a:p>
        </p:txBody>
      </p:sp>
      <p:sp>
        <p:nvSpPr>
          <p:cNvPr id="4" name="Rechteck 3">
            <a:extLst>
              <a:ext uri="{FF2B5EF4-FFF2-40B4-BE49-F238E27FC236}">
                <a16:creationId xmlns:a16="http://schemas.microsoft.com/office/drawing/2014/main" id="{B8149608-AAD4-4FCE-BBE5-0004BB1E67F9}"/>
              </a:ext>
            </a:extLst>
          </p:cNvPr>
          <p:cNvSpPr/>
          <p:nvPr/>
        </p:nvSpPr>
        <p:spPr>
          <a:xfrm>
            <a:off x="11328469" y="5870333"/>
            <a:ext cx="596637"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9</a:t>
            </a:r>
          </a:p>
        </p:txBody>
      </p:sp>
    </p:spTree>
    <p:extLst>
      <p:ext uri="{BB962C8B-B14F-4D97-AF65-F5344CB8AC3E}">
        <p14:creationId xmlns:p14="http://schemas.microsoft.com/office/powerpoint/2010/main" val="2737297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612644DA-7D5C-4844-9B7D-819AA81532DA}"/>
              </a:ext>
            </a:extLst>
          </p:cNvPr>
          <p:cNvSpPr txBox="1"/>
          <p:nvPr/>
        </p:nvSpPr>
        <p:spPr>
          <a:xfrm>
            <a:off x="745725" y="1429305"/>
            <a:ext cx="8402714" cy="2985433"/>
          </a:xfrm>
          <a:prstGeom prst="rect">
            <a:avLst/>
          </a:prstGeom>
          <a:noFill/>
        </p:spPr>
        <p:txBody>
          <a:bodyPr wrap="square">
            <a:spAutoFit/>
          </a:bodyPr>
          <a:lstStyle/>
          <a:p>
            <a:pPr algn="ctr"/>
            <a:r>
              <a:rPr lang="de-AT" sz="6000" dirty="0">
                <a:solidFill>
                  <a:srgbClr val="8BBF2C"/>
                </a:solidFill>
                <a:effectLst/>
              </a:rPr>
              <a:t>O</a:t>
            </a:r>
            <a:r>
              <a:rPr lang="de-AT" sz="3600" dirty="0">
                <a:effectLst/>
              </a:rPr>
              <a:t> Gott! Führe mich, beschütze mich, erleuchte die Lampe meines Herzens und mache mich zu einem strahlenden Stern. Du bist mächtig und stark.</a:t>
            </a:r>
          </a:p>
          <a:p>
            <a:pPr algn="ctr"/>
            <a:r>
              <a:rPr lang="de-AT" sz="2000" dirty="0">
                <a:effectLst/>
              </a:rPr>
              <a:t>‘Abdu’l-</a:t>
            </a:r>
            <a:r>
              <a:rPr lang="de-AT" sz="2000" dirty="0" err="1">
                <a:effectLst/>
              </a:rPr>
              <a:t>Bahá</a:t>
            </a:r>
            <a:endParaRPr lang="de-AT" sz="2000" dirty="0">
              <a:effectLst/>
            </a:endParaRPr>
          </a:p>
        </p:txBody>
      </p:sp>
      <p:sp>
        <p:nvSpPr>
          <p:cNvPr id="4" name="Rechteck 3">
            <a:extLst>
              <a:ext uri="{FF2B5EF4-FFF2-40B4-BE49-F238E27FC236}">
                <a16:creationId xmlns:a16="http://schemas.microsoft.com/office/drawing/2014/main" id="{CBA5A40B-C3B7-41E3-A569-91F400FDAA4B}"/>
              </a:ext>
            </a:extLst>
          </p:cNvPr>
          <p:cNvSpPr/>
          <p:nvPr/>
        </p:nvSpPr>
        <p:spPr>
          <a:xfrm>
            <a:off x="11024829" y="5934670"/>
            <a:ext cx="1008609"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10</a:t>
            </a:r>
          </a:p>
        </p:txBody>
      </p:sp>
    </p:spTree>
    <p:extLst>
      <p:ext uri="{BB962C8B-B14F-4D97-AF65-F5344CB8AC3E}">
        <p14:creationId xmlns:p14="http://schemas.microsoft.com/office/powerpoint/2010/main" val="1200597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F15315D-29EC-43A4-AE08-11B388195F88}"/>
              </a:ext>
            </a:extLst>
          </p:cNvPr>
          <p:cNvSpPr txBox="1"/>
          <p:nvPr/>
        </p:nvSpPr>
        <p:spPr>
          <a:xfrm>
            <a:off x="905522" y="1287262"/>
            <a:ext cx="8242916" cy="3170099"/>
          </a:xfrm>
          <a:prstGeom prst="rect">
            <a:avLst/>
          </a:prstGeom>
          <a:noFill/>
        </p:spPr>
        <p:txBody>
          <a:bodyPr wrap="square">
            <a:spAutoFit/>
          </a:bodyPr>
          <a:lstStyle/>
          <a:p>
            <a:pPr algn="ctr"/>
            <a:r>
              <a:rPr lang="de-AT" sz="5400" dirty="0">
                <a:solidFill>
                  <a:srgbClr val="8BBF2C"/>
                </a:solidFill>
                <a:effectLst/>
              </a:rPr>
              <a:t>V</a:t>
            </a:r>
            <a:r>
              <a:rPr lang="de-AT" sz="3200" dirty="0">
                <a:effectLst/>
              </a:rPr>
              <a:t>erherrlicht seiest Du, o Herr mein Gott! Ich danke Dir, dass Du mich in Deinen Tagen ins Leben gerufen und mich mit Deiner Liebe und Deiner Erkenntnis erfüllt hast. </a:t>
            </a:r>
          </a:p>
          <a:p>
            <a:pPr algn="ctr"/>
            <a:r>
              <a:rPr lang="de-AT" sz="3200" dirty="0">
                <a:effectLst/>
              </a:rPr>
              <a:t>Preis sei Gott, dem Herrn aller Welten.</a:t>
            </a:r>
          </a:p>
          <a:p>
            <a:pPr algn="ctr"/>
            <a:r>
              <a:rPr lang="de-AT" dirty="0" err="1">
                <a:effectLst/>
              </a:rPr>
              <a:t>Bahá’u’lláh</a:t>
            </a:r>
            <a:endParaRPr lang="de-AT" dirty="0">
              <a:effectLst/>
            </a:endParaRPr>
          </a:p>
        </p:txBody>
      </p:sp>
      <p:sp>
        <p:nvSpPr>
          <p:cNvPr id="4" name="Rechteck 3">
            <a:extLst>
              <a:ext uri="{FF2B5EF4-FFF2-40B4-BE49-F238E27FC236}">
                <a16:creationId xmlns:a16="http://schemas.microsoft.com/office/drawing/2014/main" id="{9C0E41E9-4F17-40AA-B1FA-1BCAE7ECF71B}"/>
              </a:ext>
            </a:extLst>
          </p:cNvPr>
          <p:cNvSpPr/>
          <p:nvPr/>
        </p:nvSpPr>
        <p:spPr>
          <a:xfrm>
            <a:off x="10891664" y="5934670"/>
            <a:ext cx="1008609"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11</a:t>
            </a:r>
          </a:p>
        </p:txBody>
      </p:sp>
    </p:spTree>
    <p:extLst>
      <p:ext uri="{BB962C8B-B14F-4D97-AF65-F5344CB8AC3E}">
        <p14:creationId xmlns:p14="http://schemas.microsoft.com/office/powerpoint/2010/main" val="2418229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42C3DA-44FD-49CF-9A2F-A6068C0615C5}"/>
              </a:ext>
            </a:extLst>
          </p:cNvPr>
          <p:cNvSpPr>
            <a:spLocks noGrp="1"/>
          </p:cNvSpPr>
          <p:nvPr>
            <p:ph type="title"/>
          </p:nvPr>
        </p:nvSpPr>
        <p:spPr/>
        <p:txBody>
          <a:bodyPr/>
          <a:lstStyle/>
          <a:p>
            <a:endParaRPr lang="de-AT"/>
          </a:p>
        </p:txBody>
      </p:sp>
      <p:pic>
        <p:nvPicPr>
          <p:cNvPr id="4" name="Onlinemedien 3" title="All We Can">
            <a:hlinkClick r:id="" action="ppaction://media"/>
            <a:extLst>
              <a:ext uri="{FF2B5EF4-FFF2-40B4-BE49-F238E27FC236}">
                <a16:creationId xmlns:a16="http://schemas.microsoft.com/office/drawing/2014/main" id="{A1CF28AB-290A-48D0-BAB9-10A3622C8C7C}"/>
              </a:ext>
            </a:extLst>
          </p:cNvPr>
          <p:cNvPicPr>
            <a:picLocks noGrp="1" noRot="1" noChangeAspect="1"/>
          </p:cNvPicPr>
          <p:nvPr>
            <p:ph idx="1"/>
            <a:videoFile r:link="rId1"/>
          </p:nvPr>
        </p:nvPicPr>
        <p:blipFill>
          <a:blip r:embed="rId3"/>
          <a:stretch>
            <a:fillRect/>
          </a:stretch>
        </p:blipFill>
        <p:spPr>
          <a:xfrm>
            <a:off x="529408" y="340666"/>
            <a:ext cx="10819093" cy="6113400"/>
          </a:xfrm>
          <a:prstGeom prst="rect">
            <a:avLst/>
          </a:prstGeom>
        </p:spPr>
      </p:pic>
    </p:spTree>
    <p:extLst>
      <p:ext uri="{BB962C8B-B14F-4D97-AF65-F5344CB8AC3E}">
        <p14:creationId xmlns:p14="http://schemas.microsoft.com/office/powerpoint/2010/main" val="211538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891F2EA3-4185-488A-ADC1-75897280583C}"/>
              </a:ext>
            </a:extLst>
          </p:cNvPr>
          <p:cNvSpPr>
            <a:spLocks noGrp="1"/>
          </p:cNvSpPr>
          <p:nvPr>
            <p:ph type="subTitle" idx="1"/>
          </p:nvPr>
        </p:nvSpPr>
        <p:spPr>
          <a:xfrm>
            <a:off x="512064" y="466345"/>
            <a:ext cx="9290304" cy="6846724"/>
          </a:xfrm>
        </p:spPr>
        <p:txBody>
          <a:bodyPr>
            <a:normAutofit/>
          </a:bodyPr>
          <a:lstStyle/>
          <a:p>
            <a:pPr algn="ctr">
              <a:lnSpc>
                <a:spcPct val="107000"/>
              </a:lnSpc>
              <a:spcAft>
                <a:spcPts val="800"/>
              </a:spcAft>
            </a:pPr>
            <a:r>
              <a:rPr lang="de-AT" sz="1800" dirty="0">
                <a:effectLst/>
                <a:latin typeface="Calibri" panose="020F0502020204030204" pitchFamily="34" charset="0"/>
                <a:ea typeface="Calibri" panose="020F0502020204030204" pitchFamily="34" charset="0"/>
                <a:cs typeface="Times New Roman" panose="02020603050405020304" pitchFamily="18" charset="0"/>
              </a:rPr>
              <a:t>Ich habe zu euch über einige Prinzipien Bahá'u'lláhs und zwar über die Suche nach Wahrheit                   und die Einheit des Menschengeschlechtes gesprochen.                                                                                                                     Ich will nun das vierte Prinzip,                                                                                                                      die Anerkennung der Beziehung zwischen Religion und Wissenschaft, erklären. </a:t>
            </a:r>
            <a:br>
              <a:rPr lang="de-AT" sz="1800" dirty="0">
                <a:effectLst/>
                <a:latin typeface="Calibri" panose="020F0502020204030204" pitchFamily="34" charset="0"/>
                <a:ea typeface="Calibri" panose="020F0502020204030204" pitchFamily="34" charset="0"/>
                <a:cs typeface="Times New Roman" panose="02020603050405020304" pitchFamily="18" charset="0"/>
              </a:rPr>
            </a:br>
            <a:br>
              <a:rPr lang="de-AT" sz="1800" dirty="0">
                <a:effectLst/>
                <a:latin typeface="Calibri" panose="020F0502020204030204" pitchFamily="34" charset="0"/>
                <a:ea typeface="Calibri" panose="020F0502020204030204" pitchFamily="34" charset="0"/>
                <a:cs typeface="Times New Roman" panose="02020603050405020304" pitchFamily="18" charset="0"/>
              </a:rPr>
            </a:br>
            <a:r>
              <a:rPr lang="de-AT" sz="1800" dirty="0">
                <a:effectLst/>
                <a:latin typeface="Calibri" panose="020F0502020204030204" pitchFamily="34" charset="0"/>
                <a:ea typeface="Calibri" panose="020F0502020204030204" pitchFamily="34" charset="0"/>
                <a:cs typeface="Times New Roman" panose="02020603050405020304" pitchFamily="18" charset="0"/>
              </a:rPr>
              <a:t>Es gibt keinen Widerspruch zwischen wahrer Religion und Wissenschaft.                                                         Wenn eine Religion im Gegensatz zur Wissenschaft steht, wird sie zu reinem Aberglauben; das Gegenteil vom Wissen ist die Unwissenheit. </a:t>
            </a:r>
          </a:p>
          <a:p>
            <a:pPr algn="ctr">
              <a:lnSpc>
                <a:spcPct val="107000"/>
              </a:lnSpc>
              <a:spcAft>
                <a:spcPts val="800"/>
              </a:spcAft>
            </a:pPr>
            <a:r>
              <a:rPr lang="de-AT" sz="1800" dirty="0">
                <a:effectLst/>
                <a:latin typeface="Calibri" panose="020F0502020204030204" pitchFamily="34" charset="0"/>
                <a:ea typeface="Calibri" panose="020F0502020204030204" pitchFamily="34" charset="0"/>
                <a:cs typeface="Times New Roman" panose="02020603050405020304" pitchFamily="18" charset="0"/>
              </a:rPr>
              <a:t>Die Einheit Gottes ist logisch, und dieser Gedanke steht nicht im Widerspruch zu den Forschungsergebnissen der Wissenschaft. </a:t>
            </a:r>
            <a:br>
              <a:rPr lang="de-AT" sz="1800" dirty="0">
                <a:effectLst/>
                <a:latin typeface="Calibri" panose="020F0502020204030204" pitchFamily="34" charset="0"/>
                <a:ea typeface="Calibri" panose="020F0502020204030204" pitchFamily="34" charset="0"/>
                <a:cs typeface="Times New Roman" panose="02020603050405020304" pitchFamily="18" charset="0"/>
              </a:rPr>
            </a:br>
            <a:br>
              <a:rPr lang="de-AT" sz="1800" dirty="0">
                <a:effectLst/>
                <a:latin typeface="Calibri" panose="020F0502020204030204" pitchFamily="34" charset="0"/>
                <a:ea typeface="Calibri" panose="020F0502020204030204" pitchFamily="34" charset="0"/>
                <a:cs typeface="Times New Roman" panose="02020603050405020304" pitchFamily="18" charset="0"/>
              </a:rPr>
            </a:br>
            <a:r>
              <a:rPr lang="de-AT" sz="1800" dirty="0">
                <a:effectLst/>
                <a:latin typeface="Calibri" panose="020F0502020204030204" pitchFamily="34" charset="0"/>
                <a:ea typeface="Calibri" panose="020F0502020204030204" pitchFamily="34" charset="0"/>
                <a:cs typeface="Times New Roman" panose="02020603050405020304" pitchFamily="18" charset="0"/>
              </a:rPr>
              <a:t>Alle Religionen lehren uns, das Gute zu tun, großmütig, aufrichtig, wahrhaftig, gesetzestreu und ehrlich zu sein. Dies alles ist vernünftig und logischerweise der einzige Weg,                                                 auf dem die Menschheit vorwärts kommen kann. </a:t>
            </a:r>
            <a:br>
              <a:rPr lang="de-AT" sz="1800" dirty="0">
                <a:effectLst/>
                <a:latin typeface="Calibri" panose="020F0502020204030204" pitchFamily="34" charset="0"/>
                <a:ea typeface="Calibri" panose="020F0502020204030204" pitchFamily="34" charset="0"/>
                <a:cs typeface="Times New Roman" panose="02020603050405020304" pitchFamily="18" charset="0"/>
              </a:rPr>
            </a:br>
            <a:br>
              <a:rPr lang="de-AT" sz="1800" dirty="0">
                <a:effectLst/>
                <a:latin typeface="Calibri" panose="020F0502020204030204" pitchFamily="34" charset="0"/>
                <a:ea typeface="Calibri" panose="020F0502020204030204" pitchFamily="34" charset="0"/>
                <a:cs typeface="Times New Roman" panose="02020603050405020304" pitchFamily="18" charset="0"/>
              </a:rPr>
            </a:br>
            <a:r>
              <a:rPr lang="de-AT" sz="1800" dirty="0">
                <a:effectLst/>
                <a:latin typeface="Calibri" panose="020F0502020204030204" pitchFamily="34" charset="0"/>
                <a:ea typeface="Calibri" panose="020F0502020204030204" pitchFamily="34" charset="0"/>
                <a:cs typeface="Times New Roman" panose="02020603050405020304" pitchFamily="18" charset="0"/>
              </a:rPr>
              <a:t>Alle Religionsgesetze entsprechen der Vernunft und sind den Menschen angemessen, </a:t>
            </a:r>
            <a:r>
              <a:rPr lang="de-AT" dirty="0">
                <a:latin typeface="Calibri" panose="020F0502020204030204" pitchFamily="34" charset="0"/>
                <a:ea typeface="Calibri" panose="020F0502020204030204" pitchFamily="34" charset="0"/>
                <a:cs typeface="Times New Roman" panose="02020603050405020304" pitchFamily="18" charset="0"/>
              </a:rPr>
              <a:t>für welche </a:t>
            </a:r>
            <a:r>
              <a:rPr lang="de-AT" sz="1800" dirty="0">
                <a:effectLst/>
                <a:latin typeface="Calibri" panose="020F0502020204030204" pitchFamily="34" charset="0"/>
                <a:ea typeface="Calibri" panose="020F0502020204030204" pitchFamily="34" charset="0"/>
                <a:cs typeface="Times New Roman" panose="02020603050405020304" pitchFamily="18" charset="0"/>
              </a:rPr>
              <a:t>sie geschaffen wurden,  sowie dem Zeitalter, in dem ihnen gehorcht werden muss.</a:t>
            </a:r>
          </a:p>
          <a:p>
            <a:pPr algn="ctr">
              <a:lnSpc>
                <a:spcPct val="107000"/>
              </a:lnSpc>
              <a:spcAft>
                <a:spcPts val="800"/>
              </a:spcAft>
            </a:pPr>
            <a:r>
              <a:rPr lang="de-AT" sz="1800" dirty="0">
                <a:effectLst/>
                <a:latin typeface="Calibri" panose="020F0502020204030204" pitchFamily="34" charset="0"/>
                <a:ea typeface="Calibri" panose="020F0502020204030204" pitchFamily="34" charset="0"/>
                <a:cs typeface="Times New Roman" panose="02020603050405020304" pitchFamily="18" charset="0"/>
              </a:rPr>
              <a:t>Abdu´l-Baha, aus: Ansprachen in Paris</a:t>
            </a:r>
          </a:p>
        </p:txBody>
      </p:sp>
      <p:sp>
        <p:nvSpPr>
          <p:cNvPr id="4" name="Rechteck 3">
            <a:extLst>
              <a:ext uri="{FF2B5EF4-FFF2-40B4-BE49-F238E27FC236}">
                <a16:creationId xmlns:a16="http://schemas.microsoft.com/office/drawing/2014/main" id="{7E205098-6BB4-4A3A-8E44-3C1EB6A1984B}"/>
              </a:ext>
            </a:extLst>
          </p:cNvPr>
          <p:cNvSpPr/>
          <p:nvPr/>
        </p:nvSpPr>
        <p:spPr>
          <a:xfrm>
            <a:off x="11195847"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1</a:t>
            </a:r>
          </a:p>
        </p:txBody>
      </p:sp>
    </p:spTree>
    <p:extLst>
      <p:ext uri="{BB962C8B-B14F-4D97-AF65-F5344CB8AC3E}">
        <p14:creationId xmlns:p14="http://schemas.microsoft.com/office/powerpoint/2010/main" val="234540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10AD50E-C897-4945-9F35-3CFA623F17EC}"/>
              </a:ext>
            </a:extLst>
          </p:cNvPr>
          <p:cNvSpPr>
            <a:spLocks noGrp="1"/>
          </p:cNvSpPr>
          <p:nvPr>
            <p:ph idx="1"/>
          </p:nvPr>
        </p:nvSpPr>
        <p:spPr>
          <a:xfrm>
            <a:off x="798425" y="1585051"/>
            <a:ext cx="8573198" cy="3880773"/>
          </a:xfrm>
        </p:spPr>
        <p:txBody>
          <a:bodyPr>
            <a:normAutofit fontScale="92500" lnSpcReduction="10000"/>
          </a:bodyPr>
          <a:lstStyle/>
          <a:p>
            <a:pPr marL="0" indent="0" algn="ctr">
              <a:buNone/>
            </a:pPr>
            <a:r>
              <a:rPr lang="de-AT" sz="2400" i="1" dirty="0"/>
              <a:t>»Religion und Wissenschaft sind die beiden Flügel,                       auf denen sich die menschliche Geisteskraft zur Höhe erheben und mit denen die menschliche Seele Fortschritte machen kann.</a:t>
            </a:r>
          </a:p>
          <a:p>
            <a:pPr marL="0" indent="0" algn="ctr">
              <a:buNone/>
            </a:pPr>
            <a:r>
              <a:rPr lang="de-AT" sz="2400" i="1" dirty="0"/>
              <a:t> </a:t>
            </a:r>
          </a:p>
          <a:p>
            <a:pPr marL="0" indent="0" algn="ctr">
              <a:buNone/>
            </a:pPr>
            <a:r>
              <a:rPr lang="de-AT" sz="2400" i="1" dirty="0"/>
              <a:t>Mit einem Flügel allein kann man unmöglich fliegen:                        Wenn jemand versuchen wollte, nur mit dem Flügel der Religion zu fliegen, so würde er rasch in den Sumpf des Aberglaubens stürzen, während er andererseits nur mit dem Flügel der Wissenschaft auch keinen Fortschritt machen, sondern in den hoffnungslosen Morast des Materialismus fallen würde.«</a:t>
            </a:r>
            <a:r>
              <a:rPr lang="de-AT" sz="2400" dirty="0"/>
              <a:t> </a:t>
            </a:r>
          </a:p>
          <a:p>
            <a:pPr marL="0" indent="0" algn="ctr">
              <a:buNone/>
            </a:pPr>
            <a:r>
              <a:rPr lang="de-AT" dirty="0"/>
              <a:t>Abdu'l-</a:t>
            </a:r>
            <a:r>
              <a:rPr lang="de-AT" dirty="0" err="1"/>
              <a:t>Bahá</a:t>
            </a:r>
            <a:endParaRPr lang="de-AT" dirty="0"/>
          </a:p>
        </p:txBody>
      </p:sp>
      <p:sp>
        <p:nvSpPr>
          <p:cNvPr id="4" name="Rechteck 3">
            <a:extLst>
              <a:ext uri="{FF2B5EF4-FFF2-40B4-BE49-F238E27FC236}">
                <a16:creationId xmlns:a16="http://schemas.microsoft.com/office/drawing/2014/main" id="{E74652B7-6AB6-4245-A9F6-421654763608}"/>
              </a:ext>
            </a:extLst>
          </p:cNvPr>
          <p:cNvSpPr/>
          <p:nvPr/>
        </p:nvSpPr>
        <p:spPr>
          <a:xfrm>
            <a:off x="11278143"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2</a:t>
            </a:r>
          </a:p>
        </p:txBody>
      </p:sp>
    </p:spTree>
    <p:extLst>
      <p:ext uri="{BB962C8B-B14F-4D97-AF65-F5344CB8AC3E}">
        <p14:creationId xmlns:p14="http://schemas.microsoft.com/office/powerpoint/2010/main" val="325865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8C4E156-9E20-4AB8-9CE7-8A038F3DA50D}"/>
              </a:ext>
            </a:extLst>
          </p:cNvPr>
          <p:cNvSpPr>
            <a:spLocks noGrp="1"/>
          </p:cNvSpPr>
          <p:nvPr>
            <p:ph idx="1"/>
          </p:nvPr>
        </p:nvSpPr>
        <p:spPr>
          <a:xfrm>
            <a:off x="843378" y="864449"/>
            <a:ext cx="8155416" cy="5172366"/>
          </a:xfrm>
        </p:spPr>
        <p:txBody>
          <a:bodyPr>
            <a:normAutofit/>
          </a:bodyPr>
          <a:lstStyle/>
          <a:p>
            <a:pPr marL="0" indent="0" algn="ctr">
              <a:buNone/>
            </a:pPr>
            <a:r>
              <a:rPr lang="de-AT" sz="2800" dirty="0"/>
              <a:t>Abdu´</a:t>
            </a:r>
            <a:r>
              <a:rPr lang="de-AT" sz="2600" dirty="0"/>
              <a:t>l-</a:t>
            </a:r>
            <a:r>
              <a:rPr lang="de-AT" sz="2600" dirty="0" err="1"/>
              <a:t>Bahá</a:t>
            </a:r>
            <a:r>
              <a:rPr lang="de-AT" sz="2600" dirty="0"/>
              <a:t> antwortete, im Schrifttum </a:t>
            </a:r>
            <a:r>
              <a:rPr lang="de-AT" sz="2600" dirty="0" err="1"/>
              <a:t>Baha‘u‘lláhs</a:t>
            </a:r>
            <a:r>
              <a:rPr lang="de-AT" sz="2600" dirty="0"/>
              <a:t> werde Wissenschaft und Bildung große Bedeutung beigemessen. </a:t>
            </a:r>
            <a:r>
              <a:rPr lang="de-AT" sz="2600" dirty="0" err="1"/>
              <a:t>Bahá‘u‘lláh</a:t>
            </a:r>
            <a:r>
              <a:rPr lang="de-AT" sz="2600" dirty="0"/>
              <a:t> habe geschrieben, wenn jemand den Kindern von Armen Bildung ermögliche, die dazu selbst nicht in der Lage sind, dann sei dies vor Gott, als habe er Gottes Sohn erzogen.</a:t>
            </a:r>
            <a:br>
              <a:rPr lang="de-AT" sz="2600" dirty="0"/>
            </a:br>
            <a:r>
              <a:rPr lang="de-AT" sz="2600" dirty="0"/>
              <a:t>Wenn eine Religion sich Wissenschaft und Bildung widersetze, sei diese Religion keine wahre Religion. Wissenschaft und Religion sollten gemeinsam Fortschritte machen, sie sollten in der Tat sein wie zwei Finger an einer Hand.</a:t>
            </a:r>
            <a:br>
              <a:rPr lang="de-AT" dirty="0"/>
            </a:br>
            <a:endParaRPr lang="de-AT" dirty="0"/>
          </a:p>
          <a:p>
            <a:pPr marL="0" indent="0" algn="ctr">
              <a:buNone/>
            </a:pPr>
            <a:r>
              <a:rPr lang="de-AT" dirty="0"/>
              <a:t>Abdu´l-Baha in London</a:t>
            </a:r>
          </a:p>
        </p:txBody>
      </p:sp>
      <p:sp>
        <p:nvSpPr>
          <p:cNvPr id="4" name="Rechteck 3">
            <a:extLst>
              <a:ext uri="{FF2B5EF4-FFF2-40B4-BE49-F238E27FC236}">
                <a16:creationId xmlns:a16="http://schemas.microsoft.com/office/drawing/2014/main" id="{74E9801B-F354-40E5-96BA-DC41A3BFB174}"/>
              </a:ext>
            </a:extLst>
          </p:cNvPr>
          <p:cNvSpPr/>
          <p:nvPr/>
        </p:nvSpPr>
        <p:spPr>
          <a:xfrm>
            <a:off x="11216265"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3</a:t>
            </a:r>
          </a:p>
        </p:txBody>
      </p:sp>
    </p:spTree>
    <p:extLst>
      <p:ext uri="{BB962C8B-B14F-4D97-AF65-F5344CB8AC3E}">
        <p14:creationId xmlns:p14="http://schemas.microsoft.com/office/powerpoint/2010/main" val="347581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1D5302A-9C75-45F6-9E59-AD35F19D56BD}"/>
              </a:ext>
            </a:extLst>
          </p:cNvPr>
          <p:cNvSpPr>
            <a:spLocks noGrp="1"/>
          </p:cNvSpPr>
          <p:nvPr>
            <p:ph idx="1"/>
          </p:nvPr>
        </p:nvSpPr>
        <p:spPr>
          <a:xfrm>
            <a:off x="739478" y="1136343"/>
            <a:ext cx="8596668" cy="4638690"/>
          </a:xfrm>
        </p:spPr>
        <p:txBody>
          <a:bodyPr>
            <a:normAutofit lnSpcReduction="10000"/>
          </a:bodyPr>
          <a:lstStyle/>
          <a:p>
            <a:pPr marL="0" indent="0">
              <a:buNone/>
            </a:pPr>
            <a:r>
              <a:rPr lang="de-AT" sz="2400" dirty="0"/>
              <a:t>Wissen gleicht den Flügeln für des Menschen Leben, einer Leiter für seinen Aufstieg. Es ist jedermanns Pflicht, sich Wissen zu erwerben. Jedoch sollten solche Wissenschaften studiert werden, die den Völkern auf Erden nützen, nicht solche, die mit Worten beginnen und mit Worten enden. Viel verdanken fürwahr die Völker der Welt den Wissenschaftlern und den Handwerkern. </a:t>
            </a:r>
          </a:p>
          <a:p>
            <a:pPr marL="0" indent="0">
              <a:buNone/>
            </a:pPr>
            <a:r>
              <a:rPr lang="de-AT" sz="2400" dirty="0"/>
              <a:t>In der Tat, Wissen ist ein wahrer Schatz für den Menschen, eine Quelle des Ruhmes, der Großmut, der Freude, der Erhabenheit, des Frohsinns und der Heiterkeit. </a:t>
            </a:r>
          </a:p>
          <a:p>
            <a:endParaRPr lang="de-AT" dirty="0"/>
          </a:p>
          <a:p>
            <a:pPr algn="r"/>
            <a:r>
              <a:rPr lang="de-AT" b="1" i="1" dirty="0" err="1">
                <a:effectLst/>
                <a:hlinkClick r:id="rId2"/>
              </a:rPr>
              <a:t>Bahá'u'lláh</a:t>
            </a:r>
            <a:r>
              <a:rPr lang="de-AT" b="1" i="1" dirty="0">
                <a:effectLst/>
                <a:hlinkClick r:id="rId2"/>
              </a:rPr>
              <a:t>, Botschaften aus </a:t>
            </a:r>
            <a:r>
              <a:rPr lang="de-AT" b="1" i="1" dirty="0" err="1">
                <a:effectLst/>
                <a:hlinkClick r:id="rId2"/>
              </a:rPr>
              <a:t>Akká</a:t>
            </a:r>
            <a:r>
              <a:rPr lang="de-AT" b="1" i="1" dirty="0">
                <a:effectLst/>
                <a:hlinkClick r:id="rId2"/>
              </a:rPr>
              <a:t> 5:1</a:t>
            </a:r>
            <a:endParaRPr lang="de-AT" dirty="0">
              <a:effectLst/>
            </a:endParaRPr>
          </a:p>
          <a:p>
            <a:pPr marL="0" indent="0">
              <a:buNone/>
            </a:pPr>
            <a:endParaRPr lang="de-AT" dirty="0"/>
          </a:p>
        </p:txBody>
      </p:sp>
      <p:sp>
        <p:nvSpPr>
          <p:cNvPr id="4" name="Rechteck 3">
            <a:extLst>
              <a:ext uri="{FF2B5EF4-FFF2-40B4-BE49-F238E27FC236}">
                <a16:creationId xmlns:a16="http://schemas.microsoft.com/office/drawing/2014/main" id="{45A725D8-1B52-4B67-A999-839C8515175E}"/>
              </a:ext>
            </a:extLst>
          </p:cNvPr>
          <p:cNvSpPr/>
          <p:nvPr/>
        </p:nvSpPr>
        <p:spPr>
          <a:xfrm>
            <a:off x="11402697"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4</a:t>
            </a:r>
          </a:p>
        </p:txBody>
      </p:sp>
    </p:spTree>
    <p:extLst>
      <p:ext uri="{BB962C8B-B14F-4D97-AF65-F5344CB8AC3E}">
        <p14:creationId xmlns:p14="http://schemas.microsoft.com/office/powerpoint/2010/main" val="301386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7F4CAC0-CDE0-4807-87D3-63FA7BE11613}"/>
              </a:ext>
            </a:extLst>
          </p:cNvPr>
          <p:cNvSpPr>
            <a:spLocks noGrp="1"/>
          </p:cNvSpPr>
          <p:nvPr>
            <p:ph idx="1"/>
          </p:nvPr>
        </p:nvSpPr>
        <p:spPr>
          <a:xfrm>
            <a:off x="703967" y="1601296"/>
            <a:ext cx="8596668" cy="3880773"/>
          </a:xfrm>
        </p:spPr>
        <p:txBody>
          <a:bodyPr/>
          <a:lstStyle/>
          <a:p>
            <a:pPr marL="0" indent="0" algn="ctr">
              <a:buNone/>
            </a:pPr>
            <a:r>
              <a:rPr lang="de-AT" sz="2400" dirty="0"/>
              <a:t>Wenn die Religion, befreit von Aberglauben, Überlieferungen und unverständigen Dogmen, ihre Übereinstimmung mit der Wissenschaft dartut, so wird eine große einigende, reinigende Kraft in der Welt sein, die alle Kriege, Uneinigkeiten, </a:t>
            </a:r>
            <a:r>
              <a:rPr lang="de-AT" sz="2400" dirty="0" err="1"/>
              <a:t>Mißklänge</a:t>
            </a:r>
            <a:r>
              <a:rPr lang="de-AT" sz="2400" dirty="0"/>
              <a:t> und Streitigkeiten vor sich </a:t>
            </a:r>
            <a:r>
              <a:rPr lang="de-AT" sz="2400" dirty="0" err="1"/>
              <a:t>herkehrt</a:t>
            </a:r>
            <a:r>
              <a:rPr lang="de-AT" sz="2400" dirty="0"/>
              <a:t>, und dann wird die Menschheit in der Macht der Gottesliebe vereinigt werden. </a:t>
            </a:r>
          </a:p>
          <a:p>
            <a:pPr marL="0" indent="0" algn="ctr">
              <a:buNone/>
            </a:pPr>
            <a:r>
              <a:rPr lang="de-AT" dirty="0"/>
              <a:t>Abdu´l-Baha, Ansprachen in Paris</a:t>
            </a:r>
          </a:p>
        </p:txBody>
      </p:sp>
      <p:sp>
        <p:nvSpPr>
          <p:cNvPr id="4" name="Rechteck 3">
            <a:extLst>
              <a:ext uri="{FF2B5EF4-FFF2-40B4-BE49-F238E27FC236}">
                <a16:creationId xmlns:a16="http://schemas.microsoft.com/office/drawing/2014/main" id="{F904B1B8-E5F4-4C41-B85D-25E7A198A7C2}"/>
              </a:ext>
            </a:extLst>
          </p:cNvPr>
          <p:cNvSpPr/>
          <p:nvPr/>
        </p:nvSpPr>
        <p:spPr>
          <a:xfrm>
            <a:off x="11260654"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5</a:t>
            </a:r>
          </a:p>
        </p:txBody>
      </p:sp>
    </p:spTree>
    <p:extLst>
      <p:ext uri="{BB962C8B-B14F-4D97-AF65-F5344CB8AC3E}">
        <p14:creationId xmlns:p14="http://schemas.microsoft.com/office/powerpoint/2010/main" val="419668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FDB384C-6213-4F57-AFAA-BB988B4DC88D}"/>
              </a:ext>
            </a:extLst>
          </p:cNvPr>
          <p:cNvSpPr txBox="1"/>
          <p:nvPr/>
        </p:nvSpPr>
        <p:spPr>
          <a:xfrm>
            <a:off x="1322773" y="2008785"/>
            <a:ext cx="8029852" cy="2376997"/>
          </a:xfrm>
          <a:prstGeom prst="rect">
            <a:avLst/>
          </a:prstGeom>
          <a:noFill/>
        </p:spPr>
        <p:txBody>
          <a:bodyPr wrap="square">
            <a:spAutoFit/>
          </a:bodyPr>
          <a:lstStyle/>
          <a:p>
            <a:pPr algn="ctr">
              <a:lnSpc>
                <a:spcPct val="107000"/>
              </a:lnSpc>
              <a:spcAft>
                <a:spcPts val="800"/>
              </a:spcAft>
            </a:pPr>
            <a:r>
              <a:rPr lang="de-AT" sz="2800" dirty="0">
                <a:effectLst/>
                <a:latin typeface="Calibri" panose="020F0502020204030204" pitchFamily="34" charset="0"/>
                <a:ea typeface="Calibri" panose="020F0502020204030204" pitchFamily="34" charset="0"/>
                <a:cs typeface="Times New Roman" panose="02020603050405020304" pitchFamily="18" charset="0"/>
              </a:rPr>
              <a:t>Unternehmt jede Anstrengung, euch die verschiedenen Gebiete des Wissens und des wahren Verstehens anzueignen.                                                  Tut euer Äußerstes, um sowohl materielle als auch geistige Kenntnisse zu erlangen. </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a:extLst>
              <a:ext uri="{FF2B5EF4-FFF2-40B4-BE49-F238E27FC236}">
                <a16:creationId xmlns:a16="http://schemas.microsoft.com/office/drawing/2014/main" id="{CF8D24CC-89BF-40C2-9BD1-B6BB85AF45EC}"/>
              </a:ext>
            </a:extLst>
          </p:cNvPr>
          <p:cNvSpPr/>
          <p:nvPr/>
        </p:nvSpPr>
        <p:spPr>
          <a:xfrm>
            <a:off x="11275203" y="5861456"/>
            <a:ext cx="596637"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6</a:t>
            </a:r>
          </a:p>
        </p:txBody>
      </p:sp>
    </p:spTree>
    <p:extLst>
      <p:ext uri="{BB962C8B-B14F-4D97-AF65-F5344CB8AC3E}">
        <p14:creationId xmlns:p14="http://schemas.microsoft.com/office/powerpoint/2010/main" val="252210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9CF7146-0712-44EF-BB36-50893D5E3232}"/>
              </a:ext>
            </a:extLst>
          </p:cNvPr>
          <p:cNvSpPr>
            <a:spLocks noGrp="1"/>
          </p:cNvSpPr>
          <p:nvPr>
            <p:ph idx="1"/>
          </p:nvPr>
        </p:nvSpPr>
        <p:spPr>
          <a:xfrm>
            <a:off x="659579" y="248576"/>
            <a:ext cx="8596668" cy="6391922"/>
          </a:xfrm>
        </p:spPr>
        <p:txBody>
          <a:bodyPr>
            <a:normAutofit fontScale="92500"/>
          </a:bodyPr>
          <a:lstStyle/>
          <a:p>
            <a:pPr marL="0" indent="0" algn="ctr">
              <a:buNone/>
            </a:pPr>
            <a:r>
              <a:rPr lang="de-AT" sz="5200" dirty="0">
                <a:solidFill>
                  <a:srgbClr val="8BBF2C"/>
                </a:solidFill>
                <a:effectLst/>
              </a:rPr>
              <a:t>O</a:t>
            </a:r>
            <a:r>
              <a:rPr lang="de-AT" sz="2400" dirty="0">
                <a:effectLst/>
              </a:rPr>
              <a:t> Gott, mein Gott!                                                                                   Du bist meine Hoffnung und mein Geliebter, mein höchstes Ziel und mein Verlangen! In tiefer Demut und völliger Hingabe bitte ich Dich, mache mich zum Minarett Deiner Liebe in Deinem Lande, zur Leuchte Deines Wissens unter Deinen Geschöpfen und zu einem Banner göttlicher Großmut in Deinem Reiche.</a:t>
            </a:r>
          </a:p>
          <a:p>
            <a:pPr marL="0" indent="0" algn="ctr">
              <a:buNone/>
            </a:pPr>
            <a:r>
              <a:rPr lang="de-AT" sz="2400" dirty="0">
                <a:effectLst/>
              </a:rPr>
              <a:t>Zähle mich zu solchen Deiner Diener, die von allem losgelöst sind außer Dir, die geheiligt sind von den vergänglichen Dingen dieser Welt, gefeit gegen die Einflüsterungen der Vertreter eitlen Wahns.</a:t>
            </a:r>
          </a:p>
          <a:p>
            <a:pPr marL="0" indent="0" algn="ctr">
              <a:buNone/>
            </a:pPr>
            <a:r>
              <a:rPr lang="de-AT" sz="2400" dirty="0">
                <a:effectLst/>
              </a:rPr>
              <a:t>Weite mein Herz vor Freude durch den Geist der Bestätigung aus Deinem Königreich und mache meine Augen strahlend durch den Anblick der Scharen göttlichen Beistands, die in Reihen aus dem Reiche Deiner allmächtigen Herrlichkeit auf mich niedersteigen.</a:t>
            </a:r>
          </a:p>
          <a:p>
            <a:pPr marL="0" indent="0" algn="ctr">
              <a:buNone/>
            </a:pPr>
            <a:r>
              <a:rPr lang="de-AT" sz="2400" dirty="0">
                <a:effectLst/>
              </a:rPr>
              <a:t>Du bist wahrhaftig der Allmächtige, der Allherrliche,                              der Allgewaltige.</a:t>
            </a:r>
          </a:p>
          <a:p>
            <a:pPr marL="0" indent="0" algn="ctr">
              <a:buNone/>
            </a:pPr>
            <a:r>
              <a:rPr lang="de-AT" dirty="0">
                <a:effectLst/>
              </a:rPr>
              <a:t>‘Abdu’l-</a:t>
            </a:r>
            <a:r>
              <a:rPr lang="de-AT" dirty="0" err="1">
                <a:effectLst/>
              </a:rPr>
              <a:t>Bahá</a:t>
            </a:r>
            <a:endParaRPr lang="de-AT" dirty="0"/>
          </a:p>
        </p:txBody>
      </p:sp>
      <p:sp>
        <p:nvSpPr>
          <p:cNvPr id="4" name="Rechteck 3">
            <a:extLst>
              <a:ext uri="{FF2B5EF4-FFF2-40B4-BE49-F238E27FC236}">
                <a16:creationId xmlns:a16="http://schemas.microsoft.com/office/drawing/2014/main" id="{EA71E66A-A20C-4569-8414-93CC0CED0154}"/>
              </a:ext>
            </a:extLst>
          </p:cNvPr>
          <p:cNvSpPr/>
          <p:nvPr/>
        </p:nvSpPr>
        <p:spPr>
          <a:xfrm>
            <a:off x="11097650" y="5934670"/>
            <a:ext cx="596637"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7</a:t>
            </a:r>
          </a:p>
        </p:txBody>
      </p:sp>
    </p:spTree>
    <p:extLst>
      <p:ext uri="{BB962C8B-B14F-4D97-AF65-F5344CB8AC3E}">
        <p14:creationId xmlns:p14="http://schemas.microsoft.com/office/powerpoint/2010/main" val="2654903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89420D1-0CBB-445C-9FDC-3B8F55239D25}"/>
              </a:ext>
            </a:extLst>
          </p:cNvPr>
          <p:cNvSpPr>
            <a:spLocks noGrp="1"/>
          </p:cNvSpPr>
          <p:nvPr>
            <p:ph idx="1"/>
          </p:nvPr>
        </p:nvSpPr>
        <p:spPr>
          <a:xfrm>
            <a:off x="355107" y="88777"/>
            <a:ext cx="9197266" cy="6693763"/>
          </a:xfrm>
        </p:spPr>
        <p:txBody>
          <a:bodyPr>
            <a:normAutofit/>
          </a:bodyPr>
          <a:lstStyle/>
          <a:p>
            <a:pPr marL="0" indent="0" algn="ctr">
              <a:buNone/>
            </a:pPr>
            <a:r>
              <a:rPr lang="de-AT" sz="6000" dirty="0">
                <a:solidFill>
                  <a:srgbClr val="8BBF2C"/>
                </a:solidFill>
                <a:effectLst/>
              </a:rPr>
              <a:t>I</a:t>
            </a:r>
            <a:r>
              <a:rPr lang="de-AT" sz="2400" dirty="0">
                <a:effectLst/>
              </a:rPr>
              <a:t>ch bitte Dich, o mein Gott, bei Deiner Kraft und Deiner Macht und Deiner Herrschaft, die alle in Deinem Himmel und auf Deiner Erde umfasst, zeige Deinen Dienern diesen leuchtenden Weg und diesen geraden Pfad, damit sie Deine Einheit und Einzigkeit mit einer Gewissheit erkennen, die weder der eitle Wahn der Zweifler schmälern noch der leere Trug der Widerspenstigen verdunkeln kann. Erleuchte, o mein Herr, die Augen Deiner Diener und erheitere ihr Herz mit dem Lichtglanz Deiner Erkenntnis, damit sie die Größe dieser erhabensten Stufe erfassen und diesen strahlenden Horizont erkennen, so dass die Menschen mit ihrem Geschrei sie nicht mehr davon abhalten, ihren Blick auf das strahlende Licht Deiner Einheit zu richten, noch sie hindern, ihr Angesicht dem Horizonte der Loslösung zuzuwenden.</a:t>
            </a:r>
          </a:p>
          <a:p>
            <a:pPr algn="ctr"/>
            <a:r>
              <a:rPr lang="de-AT" dirty="0" err="1">
                <a:effectLst/>
              </a:rPr>
              <a:t>Bahá’u’lláh</a:t>
            </a:r>
            <a:endParaRPr lang="de-AT" dirty="0">
              <a:effectLst/>
            </a:endParaRPr>
          </a:p>
          <a:p>
            <a:pPr marL="0" indent="0">
              <a:buNone/>
            </a:pPr>
            <a:endParaRPr lang="de-AT" dirty="0"/>
          </a:p>
        </p:txBody>
      </p:sp>
      <p:sp>
        <p:nvSpPr>
          <p:cNvPr id="4" name="Rechteck 3">
            <a:extLst>
              <a:ext uri="{FF2B5EF4-FFF2-40B4-BE49-F238E27FC236}">
                <a16:creationId xmlns:a16="http://schemas.microsoft.com/office/drawing/2014/main" id="{AE7EC75F-455F-4707-A139-0768EB2CC14D}"/>
              </a:ext>
            </a:extLst>
          </p:cNvPr>
          <p:cNvSpPr/>
          <p:nvPr/>
        </p:nvSpPr>
        <p:spPr>
          <a:xfrm>
            <a:off x="11260654" y="5808189"/>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8</a:t>
            </a:r>
          </a:p>
        </p:txBody>
      </p:sp>
    </p:spTree>
    <p:extLst>
      <p:ext uri="{BB962C8B-B14F-4D97-AF65-F5344CB8AC3E}">
        <p14:creationId xmlns:p14="http://schemas.microsoft.com/office/powerpoint/2010/main" val="2089216411"/>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Template>
  <TotalTime>0</TotalTime>
  <Words>1113</Words>
  <Application>Microsoft Office PowerPoint</Application>
  <PresentationFormat>Breitbild</PresentationFormat>
  <Paragraphs>43</Paragraphs>
  <Slides>13</Slides>
  <Notes>0</Notes>
  <HiddenSlides>0</HiddenSlides>
  <MMClips>2</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Trebuchet MS</vt:lpstr>
      <vt:lpstr>Wingdings 3</vt:lpstr>
      <vt:lpstr>Facette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12</cp:revision>
  <dcterms:created xsi:type="dcterms:W3CDTF">2020-12-21T07:14:14Z</dcterms:created>
  <dcterms:modified xsi:type="dcterms:W3CDTF">2020-12-21T15:53:42Z</dcterms:modified>
</cp:coreProperties>
</file>