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0" r:id="rId3"/>
    <p:sldId id="269" r:id="rId4"/>
    <p:sldId id="263" r:id="rId5"/>
    <p:sldId id="261" r:id="rId6"/>
    <p:sldId id="258" r:id="rId7"/>
    <p:sldId id="264" r:id="rId8"/>
    <p:sldId id="268" r:id="rId9"/>
    <p:sldId id="273" r:id="rId10"/>
    <p:sldId id="266" r:id="rId11"/>
    <p:sldId id="267" r:id="rId12"/>
    <p:sldId id="277"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3F70"/>
    <a:srgbClr val="DA486A"/>
    <a:srgbClr val="CA4A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48"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533190-4026-4FEE-8832-D1377C53E4A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C7AEEF77-6A72-46E9-A8BD-ECFEEF9D12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15F022F0-2C61-4A94-B02A-7B5977A70148}"/>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5" name="Fußzeilenplatzhalter 4">
            <a:extLst>
              <a:ext uri="{FF2B5EF4-FFF2-40B4-BE49-F238E27FC236}">
                <a16:creationId xmlns:a16="http://schemas.microsoft.com/office/drawing/2014/main" id="{21249BE7-671A-4210-8170-6220AC69BD6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1142647-A1D8-4F9E-B4A1-F4B29367E72C}"/>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142935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62765-B29A-4434-B491-FAFADA8C4CF8}"/>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F147DFC7-3A83-4CE7-865F-3512842D57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5E028D9-15A6-4D2D-A9E6-8595CC8F6985}"/>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5" name="Fußzeilenplatzhalter 4">
            <a:extLst>
              <a:ext uri="{FF2B5EF4-FFF2-40B4-BE49-F238E27FC236}">
                <a16:creationId xmlns:a16="http://schemas.microsoft.com/office/drawing/2014/main" id="{72490E73-9F60-4A3C-9CED-BAF9FF807E5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FE38F53-76E3-4171-98B6-F911CBC75DBA}"/>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421389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61F7E1F-0465-4B1E-9534-094FA021E806}"/>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43F9BC13-3BFE-4C3A-B042-ADF23505496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02FBFB7-3D07-4E27-939F-7CFCDDBB61D9}"/>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5" name="Fußzeilenplatzhalter 4">
            <a:extLst>
              <a:ext uri="{FF2B5EF4-FFF2-40B4-BE49-F238E27FC236}">
                <a16:creationId xmlns:a16="http://schemas.microsoft.com/office/drawing/2014/main" id="{5211FD70-A452-4427-ADFF-B9E487C4016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B6A3898-F95D-4817-8C05-0E734E05DD22}"/>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379888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5F2771-65D7-4374-9F5F-6C740F3362CC}"/>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10007C4B-2A23-4F6B-9186-B535736DD27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62AF172-5DFB-4AF1-9CAE-905645A02680}"/>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5" name="Fußzeilenplatzhalter 4">
            <a:extLst>
              <a:ext uri="{FF2B5EF4-FFF2-40B4-BE49-F238E27FC236}">
                <a16:creationId xmlns:a16="http://schemas.microsoft.com/office/drawing/2014/main" id="{5C17DC68-8045-4F71-AD82-7FD6C5BE08B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06C8723-F792-42F9-8AEB-F457AE5BCC91}"/>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806954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C96102-B3D2-4D33-8E5B-F5E03BEFF0E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CB3A00DB-90F0-4A69-9E21-3AA2A05508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A86EFB3-77F2-467F-8429-5F88C4ACEEAC}"/>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5" name="Fußzeilenplatzhalter 4">
            <a:extLst>
              <a:ext uri="{FF2B5EF4-FFF2-40B4-BE49-F238E27FC236}">
                <a16:creationId xmlns:a16="http://schemas.microsoft.com/office/drawing/2014/main" id="{EAB8A449-6DD7-41DA-952A-2DF12A4A49D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2A08E0A-0717-454D-8AC2-94DD1CFADD01}"/>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289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3775D5-2EDA-4550-9068-8CD1614D34CA}"/>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A1DDCCA6-D725-45E6-BF69-49BF8A55696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76D75373-C30E-476C-BD8F-BFF2DD189F8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0FC7788A-17F0-45FD-959C-3BE72AA335AE}"/>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6" name="Fußzeilenplatzhalter 5">
            <a:extLst>
              <a:ext uri="{FF2B5EF4-FFF2-40B4-BE49-F238E27FC236}">
                <a16:creationId xmlns:a16="http://schemas.microsoft.com/office/drawing/2014/main" id="{ABE13034-3310-44FD-9FA8-9F22F0BB9622}"/>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F183599D-AF37-45C3-879C-7EC50D66F39D}"/>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154186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F943E2-4BEF-459A-BD25-F54BA4A8A49D}"/>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F454CA59-FDAA-4F14-9007-2EF59B60A3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6720036-4F91-42BE-BB9A-79802237291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4C60ABDF-D3F5-42BB-823F-73783E4039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DBFC13D-4A06-4335-991F-47B24289FED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60E586A0-0894-4A95-A533-52345498C6A4}"/>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8" name="Fußzeilenplatzhalter 7">
            <a:extLst>
              <a:ext uri="{FF2B5EF4-FFF2-40B4-BE49-F238E27FC236}">
                <a16:creationId xmlns:a16="http://schemas.microsoft.com/office/drawing/2014/main" id="{9360BAD3-5226-4188-A69C-7B15F50435B4}"/>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9D818736-9FF6-4378-9A5E-029530F3EA2A}"/>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266859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66A0EC-539C-45A1-A26D-F61CECAAE913}"/>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C129485C-175F-4E5A-A64E-EC6BB53CBFAF}"/>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4" name="Fußzeilenplatzhalter 3">
            <a:extLst>
              <a:ext uri="{FF2B5EF4-FFF2-40B4-BE49-F238E27FC236}">
                <a16:creationId xmlns:a16="http://schemas.microsoft.com/office/drawing/2014/main" id="{572CB5AA-A9D6-4B37-9740-291DC5738791}"/>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9BDD91B9-14C1-45D0-A93B-DB5E16FCBC30}"/>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377055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F7C3E39-6B1C-43DE-9DB2-C44291A38B6E}"/>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3" name="Fußzeilenplatzhalter 2">
            <a:extLst>
              <a:ext uri="{FF2B5EF4-FFF2-40B4-BE49-F238E27FC236}">
                <a16:creationId xmlns:a16="http://schemas.microsoft.com/office/drawing/2014/main" id="{903A13BE-E460-4F8A-B850-7EDB7E31AAE3}"/>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B1B9E745-8D2C-4399-BF69-2C6AC4DD469D}"/>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381794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6E2A7-9C4B-488C-BEDF-05B20B5DD6C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2FBEAB63-9D28-441D-8910-FED101888C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68BA90D2-84F7-4B7F-81A2-FA96774C2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AB85C78-1A17-491D-AB4B-E03A21770392}"/>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6" name="Fußzeilenplatzhalter 5">
            <a:extLst>
              <a:ext uri="{FF2B5EF4-FFF2-40B4-BE49-F238E27FC236}">
                <a16:creationId xmlns:a16="http://schemas.microsoft.com/office/drawing/2014/main" id="{627CF14F-059C-4675-9A49-F228EC6E3A54}"/>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61621634-AFFB-4B77-81C1-CEAF5199EE43}"/>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3399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352C17-FB07-4257-B152-94AA17B9D42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15F66FD9-3CC6-496D-A55E-3F0530BEE6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42DD9335-830A-4DFD-9311-93C4D24C10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8F61153-B365-42D8-AFED-CAC95E255BC4}"/>
              </a:ext>
            </a:extLst>
          </p:cNvPr>
          <p:cNvSpPr>
            <a:spLocks noGrp="1"/>
          </p:cNvSpPr>
          <p:nvPr>
            <p:ph type="dt" sz="half" idx="10"/>
          </p:nvPr>
        </p:nvSpPr>
        <p:spPr/>
        <p:txBody>
          <a:bodyPr/>
          <a:lstStyle/>
          <a:p>
            <a:fld id="{0F5C78B7-FE22-4A67-B767-E7A059CEB217}" type="datetimeFigureOut">
              <a:rPr lang="de-AT" smtClean="0"/>
              <a:t>30.12.2020</a:t>
            </a:fld>
            <a:endParaRPr lang="de-AT"/>
          </a:p>
        </p:txBody>
      </p:sp>
      <p:sp>
        <p:nvSpPr>
          <p:cNvPr id="6" name="Fußzeilenplatzhalter 5">
            <a:extLst>
              <a:ext uri="{FF2B5EF4-FFF2-40B4-BE49-F238E27FC236}">
                <a16:creationId xmlns:a16="http://schemas.microsoft.com/office/drawing/2014/main" id="{7F1CA547-6CF0-42AB-BFF8-9A911CD67279}"/>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8F5D3B1-2B72-418E-AAD1-97D7A970D766}"/>
              </a:ext>
            </a:extLst>
          </p:cNvPr>
          <p:cNvSpPr>
            <a:spLocks noGrp="1"/>
          </p:cNvSpPr>
          <p:nvPr>
            <p:ph type="sldNum" sz="quarter" idx="12"/>
          </p:nvPr>
        </p:nvSpPr>
        <p:spPr/>
        <p:txBody>
          <a:bodyPr/>
          <a:lstStyle/>
          <a:p>
            <a:fld id="{FF3E984F-A12A-4F6D-B8BC-6AC5A9BD6E6A}" type="slidenum">
              <a:rPr lang="de-AT" smtClean="0"/>
              <a:t>‹Nr.›</a:t>
            </a:fld>
            <a:endParaRPr lang="de-AT"/>
          </a:p>
        </p:txBody>
      </p:sp>
    </p:spTree>
    <p:extLst>
      <p:ext uri="{BB962C8B-B14F-4D97-AF65-F5344CB8AC3E}">
        <p14:creationId xmlns:p14="http://schemas.microsoft.com/office/powerpoint/2010/main" val="321513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publicdomainpictures.net/en/view-image.php?image=177929&amp;picture=family-001"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16000" b="-16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EDD9336-D04A-4DDD-ABAD-FFFCB030C8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DD202CD6-B28A-4439-A1A9-1F801D32D6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457FEA8-3119-4771-B859-2363F2DDAC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C78B7-FE22-4A67-B767-E7A059CEB217}" type="datetimeFigureOut">
              <a:rPr lang="de-AT" smtClean="0"/>
              <a:t>30.12.2020</a:t>
            </a:fld>
            <a:endParaRPr lang="de-AT"/>
          </a:p>
        </p:txBody>
      </p:sp>
      <p:sp>
        <p:nvSpPr>
          <p:cNvPr id="5" name="Fußzeilenplatzhalter 4">
            <a:extLst>
              <a:ext uri="{FF2B5EF4-FFF2-40B4-BE49-F238E27FC236}">
                <a16:creationId xmlns:a16="http://schemas.microsoft.com/office/drawing/2014/main" id="{3C714E91-93C9-480A-BB57-BF7B885B7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F5607E45-D0CD-41FC-BA36-E5DE285240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E984F-A12A-4F6D-B8BC-6AC5A9BD6E6A}" type="slidenum">
              <a:rPr lang="de-AT" smtClean="0"/>
              <a:t>‹Nr.›</a:t>
            </a:fld>
            <a:endParaRPr lang="de-AT"/>
          </a:p>
        </p:txBody>
      </p:sp>
    </p:spTree>
    <p:extLst>
      <p:ext uri="{BB962C8B-B14F-4D97-AF65-F5344CB8AC3E}">
        <p14:creationId xmlns:p14="http://schemas.microsoft.com/office/powerpoint/2010/main" val="471984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6sqfDgt2LqA?feature=oembe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57E9OhLSUpo?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en 3" title="O Lord! In this Most Great Dispensation. . . [ Prayer for Parents ]">
            <a:hlinkClick r:id="" action="ppaction://media"/>
            <a:extLst>
              <a:ext uri="{FF2B5EF4-FFF2-40B4-BE49-F238E27FC236}">
                <a16:creationId xmlns:a16="http://schemas.microsoft.com/office/drawing/2014/main" id="{DBD23607-9546-4F69-9CF4-5D20FCDD3107}"/>
              </a:ext>
            </a:extLst>
          </p:cNvPr>
          <p:cNvPicPr>
            <a:picLocks noGrp="1" noRot="1" noChangeAspect="1"/>
          </p:cNvPicPr>
          <p:nvPr>
            <p:ph idx="1"/>
            <a:videoFile r:link="rId1"/>
          </p:nvPr>
        </p:nvPicPr>
        <p:blipFill>
          <a:blip r:embed="rId3"/>
          <a:stretch>
            <a:fillRect/>
          </a:stretch>
        </p:blipFill>
        <p:spPr>
          <a:xfrm>
            <a:off x="0" y="-98425"/>
            <a:ext cx="12311423" cy="6956425"/>
          </a:xfrm>
          <a:prstGeom prst="rect">
            <a:avLst/>
          </a:prstGeom>
        </p:spPr>
      </p:pic>
    </p:spTree>
    <p:extLst>
      <p:ext uri="{BB962C8B-B14F-4D97-AF65-F5344CB8AC3E}">
        <p14:creationId xmlns:p14="http://schemas.microsoft.com/office/powerpoint/2010/main" val="322693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39A3D75B-3356-41F9-B249-98EA2F8B5C78}"/>
              </a:ext>
            </a:extLst>
          </p:cNvPr>
          <p:cNvSpPr txBox="1"/>
          <p:nvPr/>
        </p:nvSpPr>
        <p:spPr>
          <a:xfrm>
            <a:off x="323849" y="180976"/>
            <a:ext cx="11801475" cy="2548262"/>
          </a:xfrm>
          <a:prstGeom prst="rect">
            <a:avLst/>
          </a:prstGeom>
          <a:solidFill>
            <a:schemeClr val="bg1"/>
          </a:solidFill>
        </p:spPr>
        <p:txBody>
          <a:bodyPr wrap="square">
            <a:spAutoFit/>
          </a:bodyPr>
          <a:lstStyle/>
          <a:p>
            <a:pPr algn="ctr">
              <a:lnSpc>
                <a:spcPct val="107000"/>
              </a:lnSpc>
              <a:spcAft>
                <a:spcPts val="800"/>
              </a:spcAft>
            </a:pPr>
            <a:r>
              <a:rPr lang="de-AT" sz="2400" b="1" dirty="0">
                <a:effectLst/>
                <a:latin typeface="Comic Sans MS" panose="030F0702030302020204" pitchFamily="66" charset="0"/>
                <a:ea typeface="Calibri" panose="020F0502020204030204" pitchFamily="34" charset="0"/>
                <a:cs typeface="Calibri" panose="020F0502020204030204" pitchFamily="34" charset="0"/>
              </a:rPr>
              <a:t>Alle Menschen sind eine Familie</a:t>
            </a:r>
            <a:br>
              <a:rPr lang="de-AT" sz="1800" b="1" dirty="0">
                <a:effectLst/>
                <a:latin typeface="Comic Sans MS" panose="030F0702030302020204" pitchFamily="66" charset="0"/>
                <a:ea typeface="Calibri" panose="020F0502020204030204" pitchFamily="34" charset="0"/>
                <a:cs typeface="Calibri" panose="020F0502020204030204" pitchFamily="34" charset="0"/>
              </a:rPr>
            </a:br>
            <a:r>
              <a:rPr lang="de-AT" sz="1800" dirty="0">
                <a:effectLst/>
                <a:latin typeface="Comic Sans MS" panose="030F0702030302020204" pitchFamily="66" charset="0"/>
                <a:ea typeface="Calibri" panose="020F0502020204030204" pitchFamily="34" charset="0"/>
                <a:cs typeface="Calibri" panose="020F0502020204030204" pitchFamily="34" charset="0"/>
              </a:rPr>
              <a:t>‘Abdu’l-Bahá betrachtete jeden, den Er traf, als Mitglied Seiner eigenen Familie. Als Er eines Tages in England im Kreise zweier Damen saß, sagte eine zu Ihm: „Meister, hast Du keine Sehnsucht, nach Haifa zurückzukommen, um mit Deinen Lieben wieder vereint zu sein?" ‘Abdu’l-Bahá lächelte und sagte: „Ich möchte, dass ihr versteht: ihr seid beide meine Töchter, und ihr seid mir genauso lieb wie meine Tochter in Haifa!“ Die Damen trauten ihren Ohren kaum und waren verwundert, dass sie einer so hohen Stufe wert sein sollten. Sie begannen zu begreifen, was Bahá’u’lláh mit der Einheit der Menschen meinte — dass alle Menschen gleichsam Mitglieder derselben Familie sind.</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a:extLst>
              <a:ext uri="{FF2B5EF4-FFF2-40B4-BE49-F238E27FC236}">
                <a16:creationId xmlns:a16="http://schemas.microsoft.com/office/drawing/2014/main" id="{3F9471F3-9532-4567-A51C-E418887305C2}"/>
              </a:ext>
            </a:extLst>
          </p:cNvPr>
          <p:cNvSpPr/>
          <p:nvPr/>
        </p:nvSpPr>
        <p:spPr>
          <a:xfrm>
            <a:off x="11362163" y="5934670"/>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9</a:t>
            </a:r>
          </a:p>
        </p:txBody>
      </p:sp>
    </p:spTree>
    <p:extLst>
      <p:ext uri="{BB962C8B-B14F-4D97-AF65-F5344CB8AC3E}">
        <p14:creationId xmlns:p14="http://schemas.microsoft.com/office/powerpoint/2010/main" val="2845683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6C8142A-AF47-44A4-AC53-ACBCABA08F34}"/>
              </a:ext>
            </a:extLst>
          </p:cNvPr>
          <p:cNvSpPr txBox="1"/>
          <p:nvPr/>
        </p:nvSpPr>
        <p:spPr>
          <a:xfrm>
            <a:off x="511205" y="178755"/>
            <a:ext cx="11363417" cy="6186309"/>
          </a:xfrm>
          <a:prstGeom prst="rect">
            <a:avLst/>
          </a:prstGeom>
          <a:solidFill>
            <a:schemeClr val="bg1"/>
          </a:solidFill>
        </p:spPr>
        <p:txBody>
          <a:bodyPr wrap="square">
            <a:spAutoFit/>
          </a:bodyPr>
          <a:lstStyle/>
          <a:p>
            <a:r>
              <a:rPr lang="de-AT" dirty="0"/>
              <a:t>O Du gütiger Herr! </a:t>
            </a:r>
          </a:p>
          <a:p>
            <a:r>
              <a:rPr lang="de-AT" dirty="0"/>
              <a:t>Du hast die ganze Menschheit aus dem gleichen Stamm erschaffen. Du hast bestimmt, daß alle der gleichen Familie angehören. In Deiner heiligen Gegenwart sind alle Deine Diener, die ganze Menschheit findet Schutz in Deinem Heiligtum. Alle sind um Deinen Gabentisch versammelt, alle sind erleuchtet vom Lichte Deiner Vorsehung.</a:t>
            </a:r>
            <a:br>
              <a:rPr lang="de-AT" dirty="0"/>
            </a:br>
            <a:br>
              <a:rPr lang="de-AT" dirty="0"/>
            </a:br>
            <a:r>
              <a:rPr lang="de-AT" dirty="0"/>
              <a:t>O Gott! </a:t>
            </a:r>
          </a:p>
          <a:p>
            <a:r>
              <a:rPr lang="de-AT" dirty="0"/>
              <a:t>Du bist gütig zu allen, Du sorgst für alle, Du beschützest alle, Du verleihst allen Leben. Du hast einen jeden mit Gaben und Fähigkeiten ausgestattet, und alle sind in das Meer Deines Erbarmens getaucht.</a:t>
            </a:r>
            <a:br>
              <a:rPr lang="de-AT" dirty="0"/>
            </a:br>
            <a:br>
              <a:rPr lang="de-AT" dirty="0"/>
            </a:br>
            <a:r>
              <a:rPr lang="de-AT" dirty="0"/>
              <a:t>O Du gütiger Herr! </a:t>
            </a:r>
          </a:p>
          <a:p>
            <a:r>
              <a:rPr lang="de-AT" dirty="0"/>
              <a:t>Vereinige alle. Gib, daß die Religionen in Einklang kommen, und vereinige die Völker, auf daß sie einander ansehen wie eine Familie und die ganze Erde wie eine Heimat. O daß sie doch in vollkommener Harmonie zusammenlebten!</a:t>
            </a:r>
            <a:br>
              <a:rPr lang="de-AT" dirty="0"/>
            </a:br>
            <a:br>
              <a:rPr lang="de-AT" dirty="0"/>
            </a:br>
            <a:r>
              <a:rPr lang="de-AT" dirty="0"/>
              <a:t>O Gott! Erhebe das Banner der Einheit der Menschheit.</a:t>
            </a:r>
            <a:br>
              <a:rPr lang="de-AT" dirty="0"/>
            </a:br>
            <a:r>
              <a:rPr lang="de-AT" dirty="0"/>
              <a:t>O Gott! Errichte den Größten Frieden.</a:t>
            </a:r>
            <a:br>
              <a:rPr lang="de-AT" dirty="0"/>
            </a:br>
            <a:r>
              <a:rPr lang="de-AT" dirty="0"/>
              <a:t>Schmiede Du, o Gott, die Herzen zusammen.</a:t>
            </a:r>
            <a:br>
              <a:rPr lang="de-AT" dirty="0"/>
            </a:br>
            <a:br>
              <a:rPr lang="de-AT" dirty="0"/>
            </a:br>
            <a:r>
              <a:rPr lang="de-AT" dirty="0"/>
              <a:t>O Du gütiger Vater, Gott! Erfreue unsere Herzen durch den Duft Deiner Liebe. Erhelle unsere Augen durch das Licht Deiner Führung. Erquicke unsere Ohren mit dem Wohlklang Deines Wortes und beschütze uns alle in der Feste Deiner Vorsehung. Du bist der Mächtige und der Kraftvolle, Du bist der Vergebende und Du bist der, welcher die Mängel der ganzen Menschheit übersieht. </a:t>
            </a:r>
          </a:p>
          <a:p>
            <a:r>
              <a:rPr lang="de-AT" sz="1600" dirty="0"/>
              <a:t>Abdu´l-Bahá</a:t>
            </a:r>
          </a:p>
        </p:txBody>
      </p:sp>
      <p:sp>
        <p:nvSpPr>
          <p:cNvPr id="4" name="Rechteck 3">
            <a:extLst>
              <a:ext uri="{FF2B5EF4-FFF2-40B4-BE49-F238E27FC236}">
                <a16:creationId xmlns:a16="http://schemas.microsoft.com/office/drawing/2014/main" id="{5DFCC687-1806-4D7E-A818-5FD3788074FB}"/>
              </a:ext>
            </a:extLst>
          </p:cNvPr>
          <p:cNvSpPr/>
          <p:nvPr/>
        </p:nvSpPr>
        <p:spPr>
          <a:xfrm>
            <a:off x="11148940" y="6262985"/>
            <a:ext cx="704039" cy="707886"/>
          </a:xfrm>
          <a:prstGeom prst="rect">
            <a:avLst/>
          </a:prstGeom>
          <a:noFill/>
        </p:spPr>
        <p:txBody>
          <a:bodyPr wrap="none" lIns="91440" tIns="45720" rIns="91440" bIns="45720">
            <a:spAutoFit/>
          </a:bodyPr>
          <a:lstStyle/>
          <a:p>
            <a:pPr algn="ctr"/>
            <a:r>
              <a:rPr lang="de-DE" sz="4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10</a:t>
            </a:r>
          </a:p>
        </p:txBody>
      </p:sp>
    </p:spTree>
    <p:extLst>
      <p:ext uri="{BB962C8B-B14F-4D97-AF65-F5344CB8AC3E}">
        <p14:creationId xmlns:p14="http://schemas.microsoft.com/office/powerpoint/2010/main" val="148021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Blessed Is the Spot&quot; by Friends in Vancouver">
            <a:hlinkClick r:id="" action="ppaction://media"/>
            <a:extLst>
              <a:ext uri="{FF2B5EF4-FFF2-40B4-BE49-F238E27FC236}">
                <a16:creationId xmlns:a16="http://schemas.microsoft.com/office/drawing/2014/main" id="{A57EDC2F-8FEA-4650-BBD2-0AC5A5385C89}"/>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265835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F97C786-4DB6-451B-80C7-7B5A1723AE05}"/>
              </a:ext>
            </a:extLst>
          </p:cNvPr>
          <p:cNvSpPr txBox="1"/>
          <p:nvPr/>
        </p:nvSpPr>
        <p:spPr>
          <a:xfrm>
            <a:off x="352425" y="238126"/>
            <a:ext cx="11001375" cy="6524863"/>
          </a:xfrm>
          <a:prstGeom prst="rect">
            <a:avLst/>
          </a:prstGeom>
          <a:solidFill>
            <a:schemeClr val="bg1"/>
          </a:solidFill>
        </p:spPr>
        <p:txBody>
          <a:bodyPr wrap="square">
            <a:spAutoFit/>
          </a:bodyPr>
          <a:lstStyle/>
          <a:p>
            <a:pPr algn="ctr"/>
            <a:r>
              <a:rPr lang="de-AT" sz="2000" dirty="0"/>
              <a:t>Das Band, das die Herzen eint wie kein anderes, ist Treue. Sind wahrhaft Liebende verbunden, so müssen sie einander ganz die Treue halten. Ihr </a:t>
            </a:r>
            <a:r>
              <a:rPr lang="de-AT" sz="2000" dirty="0" err="1"/>
              <a:t>müßt</a:t>
            </a:r>
            <a:r>
              <a:rPr lang="de-AT" sz="2000" dirty="0"/>
              <a:t> euer Wissen, euer Können, euer Vermögen, euer Recht, euren Leib und euren Geist Gott, Bahá'u'lláh und einander weihen. </a:t>
            </a:r>
          </a:p>
          <a:p>
            <a:pPr algn="ctr"/>
            <a:r>
              <a:rPr lang="de-AT" sz="2000" dirty="0"/>
              <a:t>Machet euer Herz weit, so weit wie das göttliche All.</a:t>
            </a:r>
            <a:br>
              <a:rPr lang="de-AT" sz="2000" dirty="0"/>
            </a:br>
            <a:br>
              <a:rPr lang="de-AT" sz="2000" dirty="0"/>
            </a:br>
            <a:r>
              <a:rPr lang="de-AT" sz="2000" dirty="0"/>
              <a:t>Laßt keine Spur von Eifersucht zwischen euch kommen, denn wie Gift verdirbt Eifersucht die Liebe in ihrem Wesenskern. Laßt nicht die flüchtigen Ereignisse und Zufälle dieses wechselvollen Lebens zum Bruch zwischen euch führen. Ergeben sich Meinungsverschiedenheiten, so beratet allein miteinander, damit nicht andere ein Körnchen zum Berge machen. Bewahrt keinen Groll im Herzen, sondern erklärt einander den Grund eures Ärgers mit so verständnisvoller Offenheit, daß er verschwindet und keine Spur davon bleibt. Sucht Gemeinschaft und Freundschaft und kehrt euch ab von Eifersucht und Heuchelei.</a:t>
            </a:r>
            <a:br>
              <a:rPr lang="de-AT" sz="2000" dirty="0"/>
            </a:br>
            <a:br>
              <a:rPr lang="de-AT" sz="2000" dirty="0"/>
            </a:br>
            <a:r>
              <a:rPr lang="de-AT" sz="2000" dirty="0"/>
              <a:t>Eure Gedanken müssen erhaben, eure Ideale leuchtend, eure Neigungen geistig sein, auf daß eure Seelen zu Dämmerorten der Sonne der Wirklichkeit werden. Laßt eure Herzen wie klare Spiegel sein, aus denen Sterne des Himmels der Liebe und Schönheit strahlen.</a:t>
            </a:r>
            <a:br>
              <a:rPr lang="de-AT" sz="2000" dirty="0"/>
            </a:br>
            <a:br>
              <a:rPr lang="de-AT" sz="2000" dirty="0"/>
            </a:br>
            <a:r>
              <a:rPr lang="de-AT" sz="2000" dirty="0"/>
              <a:t>Sprecht miteinander von hohem Streben und himmlischen Dingen. Habt keine Geheimnisse voreinander. Macht euer Heim zum Hafen der Ruhe und des Friedens. Seid gastfreundlich und haltet die Tür eures Hauses offen für Freunde und Fremde. </a:t>
            </a:r>
          </a:p>
          <a:p>
            <a:pPr algn="ctr"/>
            <a:r>
              <a:rPr lang="de-AT" sz="2000" dirty="0"/>
              <a:t>Heißt jeden Gast mit strahlender Anmut willkommen, </a:t>
            </a:r>
            <a:r>
              <a:rPr lang="de-AT" sz="2000" dirty="0" err="1"/>
              <a:t>laßt</a:t>
            </a:r>
            <a:r>
              <a:rPr lang="de-AT" sz="2000" dirty="0"/>
              <a:t> jeden fühlen, daß er daheim ist.</a:t>
            </a:r>
          </a:p>
          <a:p>
            <a:pPr algn="ctr"/>
            <a:r>
              <a:rPr lang="de-AT" dirty="0"/>
              <a:t>Abdu´l-Baha, aus: Ansprache anlässlich einer Hochzeit</a:t>
            </a:r>
          </a:p>
        </p:txBody>
      </p:sp>
      <p:sp>
        <p:nvSpPr>
          <p:cNvPr id="4" name="Rechteck 3">
            <a:extLst>
              <a:ext uri="{FF2B5EF4-FFF2-40B4-BE49-F238E27FC236}">
                <a16:creationId xmlns:a16="http://schemas.microsoft.com/office/drawing/2014/main" id="{D89E2F3C-08EB-4226-A667-59AB7B627446}"/>
              </a:ext>
            </a:extLst>
          </p:cNvPr>
          <p:cNvSpPr/>
          <p:nvPr/>
        </p:nvSpPr>
        <p:spPr>
          <a:xfrm>
            <a:off x="11447888" y="6034385"/>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1</a:t>
            </a:r>
          </a:p>
        </p:txBody>
      </p:sp>
    </p:spTree>
    <p:extLst>
      <p:ext uri="{BB962C8B-B14F-4D97-AF65-F5344CB8AC3E}">
        <p14:creationId xmlns:p14="http://schemas.microsoft.com/office/powerpoint/2010/main" val="422430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6F6BECC-B01D-4270-A1CC-63D4C48E9813}"/>
              </a:ext>
            </a:extLst>
          </p:cNvPr>
          <p:cNvSpPr txBox="1"/>
          <p:nvPr/>
        </p:nvSpPr>
        <p:spPr>
          <a:xfrm>
            <a:off x="257175" y="432138"/>
            <a:ext cx="11715750" cy="1692771"/>
          </a:xfrm>
          <a:prstGeom prst="rect">
            <a:avLst/>
          </a:prstGeom>
          <a:solidFill>
            <a:schemeClr val="bg1"/>
          </a:solidFill>
        </p:spPr>
        <p:txBody>
          <a:bodyPr wrap="square">
            <a:spAutoFit/>
          </a:bodyPr>
          <a:lstStyle/>
          <a:p>
            <a:pPr algn="ctr"/>
            <a:r>
              <a:rPr lang="de-AT" sz="2600" dirty="0">
                <a:latin typeface="Comic Sans MS" panose="030F0702030302020204" pitchFamily="66" charset="0"/>
              </a:rPr>
              <a:t>Mein Haus ist ein Haus des Friedens. Mein Haus ist ein Haus frohen Glücks. Mein Haus ist ein Haus hellen Lachens. Wer immer durch die Pforten dieses Hauses tritt, gehe von dannen mit freudigem Herzen. Dies ist ein Haus des Lichtes; wer immer hier eintritt, werde erleuchtet.</a:t>
            </a:r>
          </a:p>
        </p:txBody>
      </p:sp>
      <p:sp>
        <p:nvSpPr>
          <p:cNvPr id="4" name="Rechteck 3">
            <a:extLst>
              <a:ext uri="{FF2B5EF4-FFF2-40B4-BE49-F238E27FC236}">
                <a16:creationId xmlns:a16="http://schemas.microsoft.com/office/drawing/2014/main" id="{AA6A73FB-A897-4FAD-A791-AB28A7EB0941}"/>
              </a:ext>
            </a:extLst>
          </p:cNvPr>
          <p:cNvSpPr/>
          <p:nvPr/>
        </p:nvSpPr>
        <p:spPr>
          <a:xfrm>
            <a:off x="11476463" y="5862935"/>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2</a:t>
            </a:r>
          </a:p>
        </p:txBody>
      </p:sp>
    </p:spTree>
    <p:extLst>
      <p:ext uri="{BB962C8B-B14F-4D97-AF65-F5344CB8AC3E}">
        <p14:creationId xmlns:p14="http://schemas.microsoft.com/office/powerpoint/2010/main" val="1378885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9EF87F3-F982-4E28-BFA6-1916A21AC17B}"/>
              </a:ext>
            </a:extLst>
          </p:cNvPr>
          <p:cNvSpPr txBox="1"/>
          <p:nvPr/>
        </p:nvSpPr>
        <p:spPr>
          <a:xfrm>
            <a:off x="781049" y="723900"/>
            <a:ext cx="10887075" cy="1219379"/>
          </a:xfrm>
          <a:prstGeom prst="rect">
            <a:avLst/>
          </a:prstGeom>
          <a:solidFill>
            <a:schemeClr val="bg1"/>
          </a:solidFill>
        </p:spPr>
        <p:txBody>
          <a:bodyPr wrap="square">
            <a:spAutoFit/>
          </a:bodyPr>
          <a:lstStyle/>
          <a:p>
            <a:pPr algn="ctr"/>
            <a:r>
              <a:rPr lang="de-AT" sz="2400" dirty="0"/>
              <a:t>Wenn in einer Familie Liebe und Einklang herrschen, wird diese Familie vorankommen und geistig erleuchtet werden, wenn aber Feindschaft und </a:t>
            </a:r>
            <a:r>
              <a:rPr lang="de-AT" sz="2400" dirty="0" err="1"/>
              <a:t>Haß</a:t>
            </a:r>
            <a:r>
              <a:rPr lang="de-AT" sz="2400" dirty="0"/>
              <a:t> in ihr sind, können Zerstörung und Auflösung nicht ausbleiben.</a:t>
            </a:r>
          </a:p>
        </p:txBody>
      </p:sp>
      <p:sp>
        <p:nvSpPr>
          <p:cNvPr id="4" name="Rechteck 3">
            <a:extLst>
              <a:ext uri="{FF2B5EF4-FFF2-40B4-BE49-F238E27FC236}">
                <a16:creationId xmlns:a16="http://schemas.microsoft.com/office/drawing/2014/main" id="{0D5F2104-C0BE-4521-A50A-D24FF1967BC8}"/>
              </a:ext>
            </a:extLst>
          </p:cNvPr>
          <p:cNvSpPr/>
          <p:nvPr/>
        </p:nvSpPr>
        <p:spPr>
          <a:xfrm>
            <a:off x="11314538" y="5701010"/>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3</a:t>
            </a:r>
          </a:p>
        </p:txBody>
      </p:sp>
    </p:spTree>
    <p:extLst>
      <p:ext uri="{BB962C8B-B14F-4D97-AF65-F5344CB8AC3E}">
        <p14:creationId xmlns:p14="http://schemas.microsoft.com/office/powerpoint/2010/main" val="266712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210AC21-84AB-4633-A9E2-70598E0EEDDD}"/>
              </a:ext>
            </a:extLst>
          </p:cNvPr>
          <p:cNvSpPr txBox="1"/>
          <p:nvPr/>
        </p:nvSpPr>
        <p:spPr>
          <a:xfrm>
            <a:off x="266701" y="290708"/>
            <a:ext cx="11715750" cy="1938992"/>
          </a:xfrm>
          <a:prstGeom prst="rect">
            <a:avLst/>
          </a:prstGeom>
          <a:solidFill>
            <a:schemeClr val="bg1"/>
          </a:solidFill>
        </p:spPr>
        <p:txBody>
          <a:bodyPr wrap="square">
            <a:spAutoFit/>
          </a:bodyPr>
          <a:lstStyle/>
          <a:p>
            <a:pPr algn="ctr"/>
            <a:r>
              <a:rPr lang="de-AT" sz="2400" dirty="0"/>
              <a:t>Beachte, wie leicht sich die Angelegenheiten einer Familie regeln lassen, wenn Einheit</a:t>
            </a:r>
            <a:br>
              <a:rPr lang="de-AT" sz="2400" dirty="0"/>
            </a:br>
            <a:r>
              <a:rPr lang="de-AT" sz="2400" dirty="0"/>
              <a:t>herrscht, welche Fortschritte die Familienmitglieder dann machen, wie erfolgreich sie in der</a:t>
            </a:r>
            <a:br>
              <a:rPr lang="de-AT" sz="2400" dirty="0"/>
            </a:br>
            <a:r>
              <a:rPr lang="de-AT" sz="2400" dirty="0"/>
              <a:t>Welt sind. Ihre Beziehungen sind geordnet, sie erfreuen sich behaglicher Ruhe. Sie sind ohne</a:t>
            </a:r>
            <a:br>
              <a:rPr lang="de-AT" sz="2400" dirty="0"/>
            </a:br>
            <a:r>
              <a:rPr lang="de-AT" sz="2400" dirty="0"/>
              <a:t>Sorge, ihre Stellung ist gesichert, sie werden von allen beneidet. Mit jedem Tag festigt eine</a:t>
            </a:r>
            <a:br>
              <a:rPr lang="de-AT" sz="2400" dirty="0"/>
            </a:br>
            <a:r>
              <a:rPr lang="de-AT" sz="2400" dirty="0"/>
              <a:t>solche Familie ihre Stellung und mehrt ihre dauernde Ehre.</a:t>
            </a:r>
          </a:p>
        </p:txBody>
      </p:sp>
      <p:sp>
        <p:nvSpPr>
          <p:cNvPr id="4" name="Rechteck 3">
            <a:extLst>
              <a:ext uri="{FF2B5EF4-FFF2-40B4-BE49-F238E27FC236}">
                <a16:creationId xmlns:a16="http://schemas.microsoft.com/office/drawing/2014/main" id="{5E5751A2-3B76-4BD8-92DB-435D6811C660}"/>
              </a:ext>
            </a:extLst>
          </p:cNvPr>
          <p:cNvSpPr/>
          <p:nvPr/>
        </p:nvSpPr>
        <p:spPr>
          <a:xfrm>
            <a:off x="11295488" y="5934670"/>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4</a:t>
            </a:r>
          </a:p>
        </p:txBody>
      </p:sp>
    </p:spTree>
    <p:extLst>
      <p:ext uri="{BB962C8B-B14F-4D97-AF65-F5344CB8AC3E}">
        <p14:creationId xmlns:p14="http://schemas.microsoft.com/office/powerpoint/2010/main" val="322468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077035D-F3D0-4056-911E-0CEADB229D1C}"/>
              </a:ext>
            </a:extLst>
          </p:cNvPr>
          <p:cNvSpPr txBox="1"/>
          <p:nvPr/>
        </p:nvSpPr>
        <p:spPr>
          <a:xfrm>
            <a:off x="542184" y="753057"/>
            <a:ext cx="11192615" cy="1200329"/>
          </a:xfrm>
          <a:prstGeom prst="rect">
            <a:avLst/>
          </a:prstGeom>
          <a:solidFill>
            <a:schemeClr val="bg1"/>
          </a:solidFill>
        </p:spPr>
        <p:txBody>
          <a:bodyPr wrap="square">
            <a:spAutoFit/>
          </a:bodyPr>
          <a:lstStyle/>
          <a:p>
            <a:pPr algn="ctr"/>
            <a:r>
              <a:rPr lang="de-AT" dirty="0"/>
              <a:t>Der Diener sollte nach jedem Gebet Gott anflehen, seinen Eltern gnädig zu vergeben. Dann wird Gottes Ruf erschallen: "</a:t>
            </a:r>
            <a:r>
              <a:rPr lang="de-AT" dirty="0" err="1"/>
              <a:t>Abertausendfach</a:t>
            </a:r>
            <a:r>
              <a:rPr lang="de-AT" dirty="0"/>
              <a:t> sei dir gelohnt, was du für deine Eltern erbeten hast! " Gesegnet, wer seiner Eltern gedenkt, wenn er mit Gott Zwiesprache hält. Wahrlich, es gibt keinen Gott außer Ihm, dem Mächtigen, dem Vielgeliebten.</a:t>
            </a:r>
          </a:p>
          <a:p>
            <a:pPr algn="ctr"/>
            <a:r>
              <a:rPr lang="de-AT" dirty="0"/>
              <a:t>Bab</a:t>
            </a:r>
          </a:p>
        </p:txBody>
      </p:sp>
      <p:sp>
        <p:nvSpPr>
          <p:cNvPr id="4" name="Rechteck 3">
            <a:extLst>
              <a:ext uri="{FF2B5EF4-FFF2-40B4-BE49-F238E27FC236}">
                <a16:creationId xmlns:a16="http://schemas.microsoft.com/office/drawing/2014/main" id="{0FA12C01-1992-499C-B01F-8F35B869E091}"/>
              </a:ext>
            </a:extLst>
          </p:cNvPr>
          <p:cNvSpPr/>
          <p:nvPr/>
        </p:nvSpPr>
        <p:spPr>
          <a:xfrm>
            <a:off x="11352638" y="5934670"/>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5</a:t>
            </a:r>
          </a:p>
        </p:txBody>
      </p:sp>
    </p:spTree>
    <p:extLst>
      <p:ext uri="{BB962C8B-B14F-4D97-AF65-F5344CB8AC3E}">
        <p14:creationId xmlns:p14="http://schemas.microsoft.com/office/powerpoint/2010/main" val="2800503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F3EFBE5-72E6-4412-9EA5-62AD3827CF1E}"/>
              </a:ext>
            </a:extLst>
          </p:cNvPr>
          <p:cNvSpPr txBox="1"/>
          <p:nvPr/>
        </p:nvSpPr>
        <p:spPr>
          <a:xfrm>
            <a:off x="618014" y="320983"/>
            <a:ext cx="11061577" cy="1938992"/>
          </a:xfrm>
          <a:prstGeom prst="rect">
            <a:avLst/>
          </a:prstGeom>
          <a:solidFill>
            <a:schemeClr val="bg1"/>
          </a:solidFill>
        </p:spPr>
        <p:txBody>
          <a:bodyPr wrap="square">
            <a:spAutoFit/>
          </a:bodyPr>
          <a:lstStyle/>
          <a:p>
            <a:pPr algn="ctr"/>
            <a:r>
              <a:rPr lang="de-AT" sz="2400" dirty="0"/>
              <a:t>Betrachte die schädliche Wirkung von Zwietracht und Meinungsstreit in einer Familie; alsdann denke über die Gnadengaben nach, die auf diese Familie herabkommen, </a:t>
            </a:r>
          </a:p>
          <a:p>
            <a:pPr algn="ctr"/>
            <a:r>
              <a:rPr lang="de-AT" sz="2400" dirty="0"/>
              <a:t>wenn Einheit zwischen ihren Gliedern besteht. </a:t>
            </a:r>
          </a:p>
          <a:p>
            <a:pPr algn="ctr"/>
            <a:r>
              <a:rPr lang="de-AT" sz="2400" dirty="0"/>
              <a:t>Welch unermeßliche Wohltaten und Segnungen würden auf die große menschliche Familie herabkommen, wenn Einheit und Brüderlichkeit herrschten. </a:t>
            </a:r>
          </a:p>
        </p:txBody>
      </p:sp>
      <p:sp>
        <p:nvSpPr>
          <p:cNvPr id="4" name="Rechteck 3">
            <a:extLst>
              <a:ext uri="{FF2B5EF4-FFF2-40B4-BE49-F238E27FC236}">
                <a16:creationId xmlns:a16="http://schemas.microsoft.com/office/drawing/2014/main" id="{16A1A664-4634-42B9-90BA-903418664DBD}"/>
              </a:ext>
            </a:extLst>
          </p:cNvPr>
          <p:cNvSpPr/>
          <p:nvPr/>
        </p:nvSpPr>
        <p:spPr>
          <a:xfrm>
            <a:off x="11409788" y="5862935"/>
            <a:ext cx="535724" cy="923330"/>
          </a:xfrm>
          <a:prstGeom prst="rect">
            <a:avLst/>
          </a:prstGeom>
          <a:noFill/>
        </p:spPr>
        <p:txBody>
          <a:bodyPr wrap="squar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6</a:t>
            </a:r>
          </a:p>
        </p:txBody>
      </p:sp>
    </p:spTree>
    <p:extLst>
      <p:ext uri="{BB962C8B-B14F-4D97-AF65-F5344CB8AC3E}">
        <p14:creationId xmlns:p14="http://schemas.microsoft.com/office/powerpoint/2010/main" val="1289391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A306C0B-EB10-492D-8AB0-8356C2AF2388}"/>
              </a:ext>
            </a:extLst>
          </p:cNvPr>
          <p:cNvSpPr txBox="1"/>
          <p:nvPr/>
        </p:nvSpPr>
        <p:spPr>
          <a:xfrm>
            <a:off x="333375" y="95251"/>
            <a:ext cx="11401425" cy="1754326"/>
          </a:xfrm>
          <a:prstGeom prst="rect">
            <a:avLst/>
          </a:prstGeom>
          <a:solidFill>
            <a:schemeClr val="bg1"/>
          </a:solidFill>
        </p:spPr>
        <p:txBody>
          <a:bodyPr wrap="square">
            <a:spAutoFit/>
          </a:bodyPr>
          <a:lstStyle/>
          <a:p>
            <a:pPr algn="ctr"/>
            <a:r>
              <a:rPr lang="de-AT" dirty="0"/>
              <a:t>Die Mutter ist der erste Lehrer des Kindes. Denn Kinder sind am Anfang ihres Lebens frisch und zart wie ein junger Zweig und können auf jede gewünschte Weise gebildet werden. Wenn ihr ein Kind dazu erzieht, aufrecht zu sein, wird es aufrecht wachsen, in vollkommenem Gleichmaß. </a:t>
            </a:r>
          </a:p>
          <a:p>
            <a:pPr algn="ctr"/>
            <a:r>
              <a:rPr lang="de-AT" dirty="0"/>
              <a:t>Es ist klar, dass die Mutter der erste Lehrer ist, und sie ist es, die den Charakter und das Verhalten des Kindes festlegt.</a:t>
            </a:r>
            <a:br>
              <a:rPr lang="de-AT" dirty="0"/>
            </a:br>
            <a:r>
              <a:rPr lang="de-AT" dirty="0"/>
              <a:t>Darum </a:t>
            </a:r>
            <a:r>
              <a:rPr lang="de-AT" dirty="0" err="1"/>
              <a:t>wißt</a:t>
            </a:r>
            <a:r>
              <a:rPr lang="de-AT" dirty="0"/>
              <a:t>, o ihr liebenden Mütter, dass in den Augen Gottes die beste Art, Ihn zu verherrlichen, die Erziehung der Kinder und ihre Ausbildung in allen </a:t>
            </a:r>
            <a:r>
              <a:rPr lang="de-AT" dirty="0" err="1"/>
              <a:t>Vollkommenheiten</a:t>
            </a:r>
            <a:r>
              <a:rPr lang="de-AT" dirty="0"/>
              <a:t> der Menschheit ist. Es ist keine edlere Tat vorstellbar als diese...</a:t>
            </a:r>
          </a:p>
        </p:txBody>
      </p:sp>
      <p:sp>
        <p:nvSpPr>
          <p:cNvPr id="4" name="Rechteck 3">
            <a:extLst>
              <a:ext uri="{FF2B5EF4-FFF2-40B4-BE49-F238E27FC236}">
                <a16:creationId xmlns:a16="http://schemas.microsoft.com/office/drawing/2014/main" id="{3773A22F-4EDC-410A-B02D-C044995B9DB5}"/>
              </a:ext>
            </a:extLst>
          </p:cNvPr>
          <p:cNvSpPr/>
          <p:nvPr/>
        </p:nvSpPr>
        <p:spPr>
          <a:xfrm>
            <a:off x="11276438" y="5815310"/>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7</a:t>
            </a:r>
          </a:p>
        </p:txBody>
      </p:sp>
    </p:spTree>
    <p:extLst>
      <p:ext uri="{BB962C8B-B14F-4D97-AF65-F5344CB8AC3E}">
        <p14:creationId xmlns:p14="http://schemas.microsoft.com/office/powerpoint/2010/main" val="234819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8E88248-684E-4312-A665-DE8E2E0CC6B9}"/>
              </a:ext>
            </a:extLst>
          </p:cNvPr>
          <p:cNvSpPr txBox="1"/>
          <p:nvPr/>
        </p:nvSpPr>
        <p:spPr>
          <a:xfrm>
            <a:off x="419100" y="352425"/>
            <a:ext cx="11182350" cy="2031325"/>
          </a:xfrm>
          <a:prstGeom prst="rect">
            <a:avLst/>
          </a:prstGeom>
          <a:solidFill>
            <a:schemeClr val="bg1"/>
          </a:solidFill>
        </p:spPr>
        <p:txBody>
          <a:bodyPr wrap="square">
            <a:spAutoFit/>
          </a:bodyPr>
          <a:lstStyle/>
          <a:p>
            <a:r>
              <a:rPr lang="de-AT" dirty="0"/>
              <a:t>„Durch welche Schritte“, fuhr der Fragende fort, „wird dieser Friede auf Erden errichtet? Wird er plötzlich nach einer weltweiten Verkündung der Wahrheit kommen?“</a:t>
            </a:r>
            <a:br>
              <a:rPr lang="de-AT" dirty="0"/>
            </a:br>
            <a:r>
              <a:rPr lang="de-AT" dirty="0"/>
              <a:t>„Nein, er wird schrittweise erreicht,“ sagte ‘Abdu’l-Bahá. „Eine Pflanze, die zu schnell wächst, lebt nur kurze Zeit. Ihr seid meine Familie“, und Er sah mit einem Lächeln um sich, „meine neuen Kinder! Wenn eine Familie in Einklang lebt, werden große Ergebnisse erzielt. Zieht einen größeren Kreis: Wenn eine Stadt in inniger Eintracht lebt, werden größere Ergebnisse die Folge sein, und ein völlig geeinter Erdteil wird ebenso alle anderen Erdteile einen. Dann ist die Zeit der größten Ergebnisse gekommen, denn alle Bewohner der Erde gehören zu einem Heimatland.“</a:t>
            </a:r>
          </a:p>
        </p:txBody>
      </p:sp>
      <p:sp>
        <p:nvSpPr>
          <p:cNvPr id="4" name="Rechteck 3">
            <a:extLst>
              <a:ext uri="{FF2B5EF4-FFF2-40B4-BE49-F238E27FC236}">
                <a16:creationId xmlns:a16="http://schemas.microsoft.com/office/drawing/2014/main" id="{6E0BF452-3F5C-4577-A9BA-9E75C4AF81BA}"/>
              </a:ext>
            </a:extLst>
          </p:cNvPr>
          <p:cNvSpPr/>
          <p:nvPr/>
        </p:nvSpPr>
        <p:spPr>
          <a:xfrm>
            <a:off x="11266913" y="5934670"/>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8</a:t>
            </a:r>
          </a:p>
        </p:txBody>
      </p:sp>
    </p:spTree>
    <p:extLst>
      <p:ext uri="{BB962C8B-B14F-4D97-AF65-F5344CB8AC3E}">
        <p14:creationId xmlns:p14="http://schemas.microsoft.com/office/powerpoint/2010/main" val="180435395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1226</Words>
  <Application>Microsoft Office PowerPoint</Application>
  <PresentationFormat>Breitbild</PresentationFormat>
  <Paragraphs>31</Paragraphs>
  <Slides>12</Slides>
  <Notes>0</Notes>
  <HiddenSlides>0</HiddenSlides>
  <MMClips>2</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Calibri Light</vt:lpstr>
      <vt:lpstr>Comic Sans MS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17</cp:revision>
  <dcterms:created xsi:type="dcterms:W3CDTF">2020-12-30T16:28:30Z</dcterms:created>
  <dcterms:modified xsi:type="dcterms:W3CDTF">2020-12-31T17:03:44Z</dcterms:modified>
</cp:coreProperties>
</file>