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5" r:id="rId2"/>
    <p:sldId id="274" r:id="rId3"/>
    <p:sldId id="268" r:id="rId4"/>
    <p:sldId id="260" r:id="rId5"/>
    <p:sldId id="272" r:id="rId6"/>
    <p:sldId id="262" r:id="rId7"/>
    <p:sldId id="263" r:id="rId8"/>
    <p:sldId id="265" r:id="rId9"/>
    <p:sldId id="267" r:id="rId10"/>
    <p:sldId id="269" r:id="rId11"/>
    <p:sldId id="276" r:id="rId12"/>
    <p:sldId id="271" r:id="rId13"/>
    <p:sldId id="273" r:id="rId14"/>
    <p:sldId id="25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AAD0"/>
    <a:srgbClr val="9EB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a:t>Mastertitelformat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a:t>Mastertitelformat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a:t>Mastertitelformat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a:t>Mastertitelformat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a:t>Mastertitelformat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ku6Rp3PTWEE?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bahaizitate.de/lesen/bahaullah-die-verborgenen-wort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IM0r33daXhA?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ipSmy-_DMU?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quot;Immerse&quot; by Sophie, Siria and Ashkhan">
            <a:hlinkClick r:id="" action="ppaction://media"/>
            <a:extLst>
              <a:ext uri="{FF2B5EF4-FFF2-40B4-BE49-F238E27FC236}">
                <a16:creationId xmlns:a16="http://schemas.microsoft.com/office/drawing/2014/main" id="{30522710-AD40-4736-8DF9-7CC82BC77AF5}"/>
              </a:ext>
            </a:extLst>
          </p:cNvPr>
          <p:cNvPicPr>
            <a:picLocks noRot="1" noChangeAspect="1"/>
          </p:cNvPicPr>
          <p:nvPr>
            <a:videoFile r:link="rId1"/>
          </p:nvPr>
        </p:nvPicPr>
        <p:blipFill>
          <a:blip r:embed="rId3"/>
          <a:stretch>
            <a:fillRect/>
          </a:stretch>
        </p:blipFill>
        <p:spPr>
          <a:xfrm>
            <a:off x="1292687" y="749485"/>
            <a:ext cx="9798062" cy="5535905"/>
          </a:xfrm>
          <a:prstGeom prst="rect">
            <a:avLst/>
          </a:prstGeom>
        </p:spPr>
      </p:pic>
    </p:spTree>
    <p:extLst>
      <p:ext uri="{BB962C8B-B14F-4D97-AF65-F5344CB8AC3E}">
        <p14:creationId xmlns:p14="http://schemas.microsoft.com/office/powerpoint/2010/main" val="22327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38F27AB-9D2E-4C82-B7E9-9DEBE4317F4A}"/>
              </a:ext>
            </a:extLst>
          </p:cNvPr>
          <p:cNvSpPr txBox="1"/>
          <p:nvPr/>
        </p:nvSpPr>
        <p:spPr>
          <a:xfrm>
            <a:off x="1056442" y="1438182"/>
            <a:ext cx="10076156" cy="3970318"/>
          </a:xfrm>
          <a:prstGeom prst="rect">
            <a:avLst/>
          </a:prstGeom>
          <a:noFill/>
        </p:spPr>
        <p:txBody>
          <a:bodyPr wrap="square">
            <a:spAutoFit/>
          </a:bodyPr>
          <a:lstStyle/>
          <a:p>
            <a:pPr algn="ctr"/>
            <a:r>
              <a:rPr lang="de-AT" sz="3600" dirty="0">
                <a:solidFill>
                  <a:schemeClr val="tx1">
                    <a:lumMod val="50000"/>
                    <a:lumOff val="50000"/>
                  </a:schemeClr>
                </a:solidFill>
              </a:rPr>
              <a:t>Ein bestimmtes Wort ist wie der Frühling, der die zarten Schösslinge im Rosengarten der Erkenntnis grünen und blühen lässt, während ein anderes Wort wie tödliches Gift ist. Ein umsichtiger, weiser Mensch sollte deshalb voll Milde und Geduld reden, damit die Süße seiner Worte einen jeden erlangen lässt, was der Stufe des Menschen angemessen ist.</a:t>
            </a:r>
          </a:p>
        </p:txBody>
      </p:sp>
      <p:sp>
        <p:nvSpPr>
          <p:cNvPr id="4" name="Rechteck 3">
            <a:extLst>
              <a:ext uri="{FF2B5EF4-FFF2-40B4-BE49-F238E27FC236}">
                <a16:creationId xmlns:a16="http://schemas.microsoft.com/office/drawing/2014/main" id="{9C02AC14-E93B-47EC-9227-2C8E5BD09932}"/>
              </a:ext>
            </a:extLst>
          </p:cNvPr>
          <p:cNvSpPr/>
          <p:nvPr/>
        </p:nvSpPr>
        <p:spPr>
          <a:xfrm>
            <a:off x="11022438" y="5934670"/>
            <a:ext cx="551753"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8</a:t>
            </a:r>
          </a:p>
        </p:txBody>
      </p:sp>
    </p:spTree>
    <p:extLst>
      <p:ext uri="{BB962C8B-B14F-4D97-AF65-F5344CB8AC3E}">
        <p14:creationId xmlns:p14="http://schemas.microsoft.com/office/powerpoint/2010/main" val="272993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433DD26-0483-4357-B515-4EFA5CD5C832}"/>
              </a:ext>
            </a:extLst>
          </p:cNvPr>
          <p:cNvSpPr txBox="1"/>
          <p:nvPr/>
        </p:nvSpPr>
        <p:spPr>
          <a:xfrm>
            <a:off x="1269507" y="1091954"/>
            <a:ext cx="9792070" cy="4339650"/>
          </a:xfrm>
          <a:prstGeom prst="rect">
            <a:avLst/>
          </a:prstGeom>
          <a:noFill/>
        </p:spPr>
        <p:txBody>
          <a:bodyPr wrap="square">
            <a:spAutoFit/>
          </a:bodyPr>
          <a:lstStyle/>
          <a:p>
            <a:pPr algn="ctr"/>
            <a:r>
              <a:rPr lang="de-AT" sz="6000" dirty="0">
                <a:solidFill>
                  <a:schemeClr val="tx1">
                    <a:lumMod val="50000"/>
                    <a:lumOff val="50000"/>
                  </a:schemeClr>
                </a:solidFill>
              </a:rPr>
              <a:t>O Kinder Adams! </a:t>
            </a:r>
          </a:p>
          <a:p>
            <a:pPr algn="ctr"/>
            <a:r>
              <a:rPr lang="de-AT" sz="6000" dirty="0">
                <a:solidFill>
                  <a:schemeClr val="tx1">
                    <a:lumMod val="50000"/>
                    <a:lumOff val="50000"/>
                  </a:schemeClr>
                </a:solidFill>
              </a:rPr>
              <a:t>Heilige Worte und reine, treffliche Taten steigen empor in das Reich himmlischen Ruhms.</a:t>
            </a:r>
          </a:p>
          <a:p>
            <a:pPr algn="ctr"/>
            <a:r>
              <a:rPr lang="de-AT" sz="3600" dirty="0">
                <a:solidFill>
                  <a:schemeClr val="tx1">
                    <a:lumMod val="50000"/>
                    <a:lumOff val="50000"/>
                  </a:schemeClr>
                </a:solidFill>
              </a:rPr>
              <a:t>Baha‘u‘llah</a:t>
            </a:r>
          </a:p>
        </p:txBody>
      </p:sp>
      <p:sp>
        <p:nvSpPr>
          <p:cNvPr id="4" name="Rechteck 3">
            <a:extLst>
              <a:ext uri="{FF2B5EF4-FFF2-40B4-BE49-F238E27FC236}">
                <a16:creationId xmlns:a16="http://schemas.microsoft.com/office/drawing/2014/main" id="{5C0F3408-285C-41C2-9718-E2AC8A67FAE9}"/>
              </a:ext>
            </a:extLst>
          </p:cNvPr>
          <p:cNvSpPr/>
          <p:nvPr/>
        </p:nvSpPr>
        <p:spPr>
          <a:xfrm>
            <a:off x="11049071" y="6047887"/>
            <a:ext cx="551753"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9</a:t>
            </a:r>
          </a:p>
        </p:txBody>
      </p:sp>
    </p:spTree>
    <p:extLst>
      <p:ext uri="{BB962C8B-B14F-4D97-AF65-F5344CB8AC3E}">
        <p14:creationId xmlns:p14="http://schemas.microsoft.com/office/powerpoint/2010/main" val="104210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AD78B84-3724-465C-88EB-FF0C9A8C9E59}"/>
              </a:ext>
            </a:extLst>
          </p:cNvPr>
          <p:cNvSpPr txBox="1"/>
          <p:nvPr/>
        </p:nvSpPr>
        <p:spPr>
          <a:xfrm>
            <a:off x="1455938" y="1624613"/>
            <a:ext cx="9286043" cy="3447098"/>
          </a:xfrm>
          <a:prstGeom prst="rect">
            <a:avLst/>
          </a:prstGeom>
          <a:noFill/>
        </p:spPr>
        <p:txBody>
          <a:bodyPr wrap="square">
            <a:spAutoFit/>
          </a:bodyPr>
          <a:lstStyle/>
          <a:p>
            <a:pPr algn="ctr"/>
            <a:r>
              <a:rPr lang="de-AT" sz="4000" dirty="0">
                <a:solidFill>
                  <a:schemeClr val="tx1">
                    <a:lumMod val="50000"/>
                    <a:lumOff val="50000"/>
                  </a:schemeClr>
                </a:solidFill>
              </a:rPr>
              <a:t>Der nachlässigste aller Menschen ist, </a:t>
            </a:r>
          </a:p>
          <a:p>
            <a:pPr algn="ctr"/>
            <a:r>
              <a:rPr lang="de-AT" sz="4000" dirty="0">
                <a:solidFill>
                  <a:schemeClr val="tx1">
                    <a:lumMod val="50000"/>
                    <a:lumOff val="50000"/>
                  </a:schemeClr>
                </a:solidFill>
              </a:rPr>
              <a:t>wer unnütz streitet und sich über seinen Bruder zu erheben trachtet. </a:t>
            </a:r>
          </a:p>
          <a:p>
            <a:pPr algn="ctr"/>
            <a:r>
              <a:rPr lang="de-AT" sz="4000" dirty="0">
                <a:solidFill>
                  <a:schemeClr val="tx1">
                    <a:lumMod val="50000"/>
                    <a:lumOff val="50000"/>
                  </a:schemeClr>
                </a:solidFill>
              </a:rPr>
              <a:t>Sprich: O Brüder! Laßt Taten, nicht Worte eure Zier sein!</a:t>
            </a:r>
          </a:p>
          <a:p>
            <a:pPr algn="ctr"/>
            <a:r>
              <a:rPr lang="de-AT" b="1" i="1" dirty="0" err="1">
                <a:hlinkClick r:id="rId2"/>
              </a:rPr>
              <a:t>Bahá'u'lláh</a:t>
            </a:r>
            <a:r>
              <a:rPr lang="de-AT" b="1" i="1" dirty="0">
                <a:hlinkClick r:id="rId2"/>
              </a:rPr>
              <a:t>, Die Verborgenen Worte </a:t>
            </a:r>
            <a:endParaRPr lang="de-AT" dirty="0">
              <a:effectLst/>
            </a:endParaRPr>
          </a:p>
        </p:txBody>
      </p:sp>
      <p:sp>
        <p:nvSpPr>
          <p:cNvPr id="4" name="Rechteck 3">
            <a:extLst>
              <a:ext uri="{FF2B5EF4-FFF2-40B4-BE49-F238E27FC236}">
                <a16:creationId xmlns:a16="http://schemas.microsoft.com/office/drawing/2014/main" id="{56E41F59-2067-4917-8FD6-C767B0281E34}"/>
              </a:ext>
            </a:extLst>
          </p:cNvPr>
          <p:cNvSpPr/>
          <p:nvPr/>
        </p:nvSpPr>
        <p:spPr>
          <a:xfrm>
            <a:off x="10892161" y="5934670"/>
            <a:ext cx="918841"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10</a:t>
            </a:r>
          </a:p>
        </p:txBody>
      </p:sp>
    </p:spTree>
    <p:extLst>
      <p:ext uri="{BB962C8B-B14F-4D97-AF65-F5344CB8AC3E}">
        <p14:creationId xmlns:p14="http://schemas.microsoft.com/office/powerpoint/2010/main" val="195270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A3F4C1A-F005-4E89-A0C3-29F7F59E0E40}"/>
              </a:ext>
            </a:extLst>
          </p:cNvPr>
          <p:cNvSpPr txBox="1"/>
          <p:nvPr/>
        </p:nvSpPr>
        <p:spPr>
          <a:xfrm>
            <a:off x="1012056" y="835902"/>
            <a:ext cx="10520038" cy="6022098"/>
          </a:xfrm>
          <a:prstGeom prst="rect">
            <a:avLst/>
          </a:prstGeom>
          <a:noFill/>
        </p:spPr>
        <p:txBody>
          <a:bodyPr wrap="square">
            <a:spAutoFit/>
          </a:bodyPr>
          <a:lstStyle/>
          <a:p>
            <a:pPr algn="ctr">
              <a:lnSpc>
                <a:spcPct val="107000"/>
              </a:lnSpc>
              <a:spcAft>
                <a:spcPts val="800"/>
              </a:spcAft>
            </a:pPr>
            <a:r>
              <a:rPr lang="de-AT"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Ein Freund sprach </a:t>
            </a:r>
            <a:r>
              <a:rPr lang="de-AT" sz="20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Bahá</a:t>
            </a:r>
            <a:r>
              <a:rPr lang="de-AT" sz="20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’u‘ll</a:t>
            </a:r>
            <a:r>
              <a:rPr lang="de-AT" sz="20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a:t>
            </a:r>
            <a:r>
              <a:rPr lang="de-AT" sz="20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á</a:t>
            </a:r>
            <a:r>
              <a:rPr lang="de-AT" sz="20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hs</a:t>
            </a:r>
            <a:r>
              <a:rPr lang="de-AT"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Prophezeiung in den „Worten des Paradieses“ an, </a:t>
            </a:r>
          </a:p>
          <a:p>
            <a:pPr algn="ctr">
              <a:lnSpc>
                <a:spcPct val="107000"/>
              </a:lnSpc>
              <a:spcAft>
                <a:spcPts val="800"/>
              </a:spcAft>
            </a:pPr>
            <a:r>
              <a:rPr lang="de-AT"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es werde eine Weltsprache geschaffen werden, und wollte gerne wissen, ob Esperanto einmal die dafür auserwählte Sprache sein werde. Er antwortete:</a:t>
            </a:r>
            <a:br>
              <a:rPr lang="de-AT"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de-AT" sz="20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t>
            </a:r>
            <a:r>
              <a:rPr lang="de-AT"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Die für Esperanto aufgewendete Liebe und Mühe wird nicht verloren sein, aber eine Einzelperson kann nicht eine universale Sprache ausarbeiten. Sie muss von einem Rat, der alle Länder vertritt, geschaffen werden und Wörter aus verschiedenen Sprachen beinhalten. Die einfachsten Regeln sollen gelten und es wird keine Ausnahmen geben, auch keine Geschlechtswörter oder besondere und stumme Laute. Jede Sache wird nur eine Bezeichnung haben. Im Arabischen gibt es hunderte Worte für das Kamel! In den Schulen aller Länder wird die Muttersprache und gleichzeitig die überarbeitete Weltsprache gelehrt werden.“</a:t>
            </a:r>
          </a:p>
          <a:p>
            <a:pPr algn="ctr">
              <a:lnSpc>
                <a:spcPct val="107000"/>
              </a:lnSpc>
              <a:spcAft>
                <a:spcPts val="800"/>
              </a:spcAft>
            </a:pPr>
            <a:endParaRPr lang="de-AT" sz="2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AT"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de-AT" sz="2000" dirty="0">
                <a:solidFill>
                  <a:schemeClr val="tx1">
                    <a:lumMod val="65000"/>
                    <a:lumOff val="35000"/>
                  </a:schemeClr>
                </a:solidFill>
              </a:rPr>
              <a:t>Die Verschiedenheit der Sprache ist eine der stärksten Ursachen der Abneigung und des Misstrauens unter den Völkern, die weit mehr als durch alle anderen Gründe durch die Unfähigkeit zur sprachlichen Verständigung getrennt sind. Wenn alle eine Sprache sprächen, wieviel leichter ließe sich dann der Menschheit dienen!“</a:t>
            </a:r>
          </a:p>
          <a:p>
            <a:pPr algn="ctr">
              <a:lnSpc>
                <a:spcPct val="107000"/>
              </a:lnSpc>
              <a:spcAft>
                <a:spcPts val="800"/>
              </a:spcAft>
            </a:pPr>
            <a:r>
              <a:rPr lang="de-AT" dirty="0">
                <a:solidFill>
                  <a:schemeClr val="tx1">
                    <a:lumMod val="65000"/>
                    <a:lumOff val="35000"/>
                  </a:schemeClr>
                </a:solidFill>
              </a:rPr>
              <a:t>Abdu´l-Bahá</a:t>
            </a:r>
            <a:br>
              <a:rPr lang="de-AT" dirty="0"/>
            </a:b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a:extLst>
              <a:ext uri="{FF2B5EF4-FFF2-40B4-BE49-F238E27FC236}">
                <a16:creationId xmlns:a16="http://schemas.microsoft.com/office/drawing/2014/main" id="{9721E679-5FEB-4480-9D39-CD26B093338F}"/>
              </a:ext>
            </a:extLst>
          </p:cNvPr>
          <p:cNvSpPr/>
          <p:nvPr/>
        </p:nvSpPr>
        <p:spPr>
          <a:xfrm>
            <a:off x="10812262" y="6065642"/>
            <a:ext cx="918841"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11</a:t>
            </a:r>
          </a:p>
        </p:txBody>
      </p:sp>
    </p:spTree>
    <p:extLst>
      <p:ext uri="{BB962C8B-B14F-4D97-AF65-F5344CB8AC3E}">
        <p14:creationId xmlns:p14="http://schemas.microsoft.com/office/powerpoint/2010/main" val="225070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D78F8F5-499C-44D0-99ED-39B27B1EB0AB}"/>
              </a:ext>
            </a:extLst>
          </p:cNvPr>
          <p:cNvSpPr txBox="1"/>
          <p:nvPr/>
        </p:nvSpPr>
        <p:spPr>
          <a:xfrm>
            <a:off x="994297" y="1455937"/>
            <a:ext cx="10475651" cy="3539430"/>
          </a:xfrm>
          <a:prstGeom prst="rect">
            <a:avLst/>
          </a:prstGeom>
          <a:noFill/>
        </p:spPr>
        <p:txBody>
          <a:bodyPr wrap="square">
            <a:spAutoFit/>
          </a:bodyPr>
          <a:lstStyle/>
          <a:p>
            <a:pPr algn="ctr"/>
            <a:r>
              <a:rPr lang="de-AT" sz="3200" dirty="0"/>
              <a:t>Bei Meinem Geist und Meiner Gunst! </a:t>
            </a:r>
          </a:p>
          <a:p>
            <a:pPr algn="ctr"/>
            <a:r>
              <a:rPr lang="de-AT" sz="3200" dirty="0"/>
              <a:t>Bei Meinem Erbarmen und Meiner Schönheit! </a:t>
            </a:r>
          </a:p>
          <a:p>
            <a:pPr algn="ctr"/>
            <a:r>
              <a:rPr lang="de-AT" sz="3200" dirty="0"/>
              <a:t>Alles, was Ich dir in der Sprache der Macht offenbarte und mit der Feder der Kraft niederschrieb, entspricht </a:t>
            </a:r>
            <a:r>
              <a:rPr lang="de-AT" sz="3200" i="1" dirty="0"/>
              <a:t>deine</a:t>
            </a:r>
            <a:r>
              <a:rPr lang="de-AT" sz="3200" dirty="0"/>
              <a:t>r Fähigkeit und </a:t>
            </a:r>
            <a:r>
              <a:rPr lang="de-AT" sz="3200" i="1" dirty="0"/>
              <a:t>deinem</a:t>
            </a:r>
            <a:r>
              <a:rPr lang="de-AT" sz="3200" dirty="0"/>
              <a:t> Verständnis, </a:t>
            </a:r>
          </a:p>
          <a:p>
            <a:pPr algn="ctr"/>
            <a:r>
              <a:rPr lang="de-AT" sz="3200" dirty="0"/>
              <a:t>nicht </a:t>
            </a:r>
            <a:r>
              <a:rPr lang="de-AT" sz="3200" i="1" dirty="0"/>
              <a:t>Meine</a:t>
            </a:r>
            <a:r>
              <a:rPr lang="de-AT" sz="3200" dirty="0"/>
              <a:t>r Stufe und </a:t>
            </a:r>
            <a:r>
              <a:rPr lang="de-AT" sz="3200" i="1" dirty="0"/>
              <a:t>Meine</a:t>
            </a:r>
            <a:r>
              <a:rPr lang="de-AT" sz="3200" dirty="0"/>
              <a:t>r Weise.</a:t>
            </a:r>
          </a:p>
          <a:p>
            <a:pPr algn="ctr"/>
            <a:r>
              <a:rPr lang="de-AT" sz="3200" dirty="0">
                <a:solidFill>
                  <a:schemeClr val="tx1">
                    <a:lumMod val="65000"/>
                    <a:lumOff val="35000"/>
                  </a:schemeClr>
                </a:solidFill>
              </a:rPr>
              <a:t>Baha‘u‘llah</a:t>
            </a:r>
            <a:endParaRPr lang="de-AT" dirty="0">
              <a:solidFill>
                <a:schemeClr val="tx1">
                  <a:lumMod val="65000"/>
                  <a:lumOff val="35000"/>
                </a:schemeClr>
              </a:solidFill>
            </a:endParaRPr>
          </a:p>
        </p:txBody>
      </p:sp>
      <p:sp>
        <p:nvSpPr>
          <p:cNvPr id="5" name="Rechteck 4">
            <a:extLst>
              <a:ext uri="{FF2B5EF4-FFF2-40B4-BE49-F238E27FC236}">
                <a16:creationId xmlns:a16="http://schemas.microsoft.com/office/drawing/2014/main" id="{3C941CC4-8177-430D-97B4-7FA1B8F553C8}"/>
              </a:ext>
            </a:extLst>
          </p:cNvPr>
          <p:cNvSpPr/>
          <p:nvPr/>
        </p:nvSpPr>
        <p:spPr>
          <a:xfrm>
            <a:off x="11051958" y="5934670"/>
            <a:ext cx="918842"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12</a:t>
            </a:r>
          </a:p>
        </p:txBody>
      </p:sp>
      <p:pic>
        <p:nvPicPr>
          <p:cNvPr id="6" name="02 Eine neue Melodie">
            <a:hlinkClick r:id="" action="ppaction://media"/>
            <a:extLst>
              <a:ext uri="{FF2B5EF4-FFF2-40B4-BE49-F238E27FC236}">
                <a16:creationId xmlns:a16="http://schemas.microsoft.com/office/drawing/2014/main" id="{881F9F34-527B-4AAD-80BB-B6633033CB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865" y="5945480"/>
            <a:ext cx="487363" cy="487363"/>
          </a:xfrm>
          <a:prstGeom prst="rect">
            <a:avLst/>
          </a:prstGeom>
        </p:spPr>
      </p:pic>
    </p:spTree>
    <p:extLst>
      <p:ext uri="{BB962C8B-B14F-4D97-AF65-F5344CB8AC3E}">
        <p14:creationId xmlns:p14="http://schemas.microsoft.com/office/powerpoint/2010/main" val="317796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6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Veredelt eure Zunge">
            <a:hlinkClick r:id="" action="ppaction://media"/>
            <a:extLst>
              <a:ext uri="{FF2B5EF4-FFF2-40B4-BE49-F238E27FC236}">
                <a16:creationId xmlns:a16="http://schemas.microsoft.com/office/drawing/2014/main" id="{51C3CD84-9DA1-4184-BF46-AAE2A3162F25}"/>
              </a:ext>
            </a:extLst>
          </p:cNvPr>
          <p:cNvPicPr>
            <a:picLocks noRot="1" noChangeAspect="1"/>
          </p:cNvPicPr>
          <p:nvPr>
            <a:videoFile r:link="rId1"/>
          </p:nvPr>
        </p:nvPicPr>
        <p:blipFill>
          <a:blip r:embed="rId3"/>
          <a:stretch>
            <a:fillRect/>
          </a:stretch>
        </p:blipFill>
        <p:spPr>
          <a:xfrm>
            <a:off x="1647794" y="935916"/>
            <a:ext cx="8996715" cy="5083144"/>
          </a:xfrm>
          <a:prstGeom prst="rect">
            <a:avLst/>
          </a:prstGeom>
        </p:spPr>
      </p:pic>
    </p:spTree>
    <p:extLst>
      <p:ext uri="{BB962C8B-B14F-4D97-AF65-F5344CB8AC3E}">
        <p14:creationId xmlns:p14="http://schemas.microsoft.com/office/powerpoint/2010/main" val="9075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7F0FAA4-1A3A-481F-B09C-E65A9D3A93D6}"/>
              </a:ext>
            </a:extLst>
          </p:cNvPr>
          <p:cNvSpPr txBox="1"/>
          <p:nvPr/>
        </p:nvSpPr>
        <p:spPr>
          <a:xfrm>
            <a:off x="1420425" y="2405848"/>
            <a:ext cx="10200443" cy="2585323"/>
          </a:xfrm>
          <a:prstGeom prst="rect">
            <a:avLst/>
          </a:prstGeom>
          <a:noFill/>
        </p:spPr>
        <p:txBody>
          <a:bodyPr wrap="square">
            <a:spAutoFit/>
          </a:bodyPr>
          <a:lstStyle/>
          <a:p>
            <a:pPr algn="ctr"/>
            <a:r>
              <a:rPr lang="de-AT" sz="3600" i="1" dirty="0">
                <a:solidFill>
                  <a:schemeClr val="tx1">
                    <a:lumMod val="50000"/>
                    <a:lumOff val="50000"/>
                  </a:schemeClr>
                </a:solidFill>
              </a:rPr>
              <a:t>»Versenkt euch in das Meer Meiner Worte, damit ihr seine Geheimnisse ergründen und alle Perlen der Weisheit entdecken möget, die in seinen Tiefen verborgen liegen.«</a:t>
            </a:r>
          </a:p>
          <a:p>
            <a:pPr algn="ctr"/>
            <a:r>
              <a:rPr lang="de-AT" i="1" dirty="0">
                <a:solidFill>
                  <a:schemeClr val="tx1">
                    <a:lumMod val="50000"/>
                    <a:lumOff val="50000"/>
                  </a:schemeClr>
                </a:solidFill>
              </a:rPr>
              <a:t>Baha‘u‘llah</a:t>
            </a:r>
            <a:endParaRPr lang="de-AT" dirty="0">
              <a:solidFill>
                <a:schemeClr val="tx1">
                  <a:lumMod val="50000"/>
                  <a:lumOff val="50000"/>
                </a:schemeClr>
              </a:solidFill>
            </a:endParaRPr>
          </a:p>
        </p:txBody>
      </p:sp>
      <p:sp>
        <p:nvSpPr>
          <p:cNvPr id="4" name="Rechteck 3">
            <a:extLst>
              <a:ext uri="{FF2B5EF4-FFF2-40B4-BE49-F238E27FC236}">
                <a16:creationId xmlns:a16="http://schemas.microsoft.com/office/drawing/2014/main" id="{0B85B23D-0FDE-4402-BB49-56A486259854}"/>
              </a:ext>
            </a:extLst>
          </p:cNvPr>
          <p:cNvSpPr/>
          <p:nvPr/>
        </p:nvSpPr>
        <p:spPr>
          <a:xfrm>
            <a:off x="11716559" y="6092274"/>
            <a:ext cx="566181"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1</a:t>
            </a:r>
          </a:p>
        </p:txBody>
      </p:sp>
    </p:spTree>
    <p:extLst>
      <p:ext uri="{BB962C8B-B14F-4D97-AF65-F5344CB8AC3E}">
        <p14:creationId xmlns:p14="http://schemas.microsoft.com/office/powerpoint/2010/main" val="380935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9D4698D-61B3-49B0-ACA3-26C45A0B2C83}"/>
              </a:ext>
            </a:extLst>
          </p:cNvPr>
          <p:cNvSpPr txBox="1"/>
          <p:nvPr/>
        </p:nvSpPr>
        <p:spPr>
          <a:xfrm>
            <a:off x="668785" y="1491450"/>
            <a:ext cx="11523215" cy="4339650"/>
          </a:xfrm>
          <a:prstGeom prst="rect">
            <a:avLst/>
          </a:prstGeom>
          <a:noFill/>
        </p:spPr>
        <p:txBody>
          <a:bodyPr wrap="square">
            <a:spAutoFit/>
          </a:bodyPr>
          <a:lstStyle/>
          <a:p>
            <a:pPr algn="ctr"/>
            <a:r>
              <a:rPr lang="de-AT" sz="2800" dirty="0"/>
              <a:t>Das </a:t>
            </a:r>
            <a:r>
              <a:rPr lang="de-AT" sz="3600" b="1" dirty="0">
                <a:solidFill>
                  <a:srgbClr val="90AAD0"/>
                </a:solidFill>
                <a:latin typeface="AR JULIAN" panose="02000000000000000000" pitchFamily="2" charset="0"/>
              </a:rPr>
              <a:t>Wort</a:t>
            </a:r>
            <a:r>
              <a:rPr lang="de-AT" sz="2800" dirty="0"/>
              <a:t> Gottes ist eine Lampe, deren Licht der Satz ist: </a:t>
            </a:r>
          </a:p>
          <a:p>
            <a:pPr algn="ctr"/>
            <a:r>
              <a:rPr lang="de-AT" sz="2800" dirty="0"/>
              <a:t>Ihr seid die Früchte eines Baumes und die Blätter eines Zweiges. </a:t>
            </a:r>
          </a:p>
          <a:p>
            <a:pPr algn="ctr"/>
            <a:r>
              <a:rPr lang="de-AT" sz="2800" dirty="0"/>
              <a:t>Verkehrt miteinander in inniger Liebe und Eintracht, </a:t>
            </a:r>
          </a:p>
          <a:p>
            <a:pPr algn="ctr"/>
            <a:r>
              <a:rPr lang="de-AT" sz="2800" dirty="0"/>
              <a:t>in Freundschaft und Verbundenheit. </a:t>
            </a:r>
          </a:p>
          <a:p>
            <a:pPr algn="ctr"/>
            <a:r>
              <a:rPr lang="de-AT" sz="2800" dirty="0"/>
              <a:t>Er, die Sonne der Wahrheit, bezeugt Mir: </a:t>
            </a:r>
          </a:p>
          <a:p>
            <a:pPr algn="ctr"/>
            <a:r>
              <a:rPr lang="de-AT" sz="2800" dirty="0"/>
              <a:t>So machtvoll ist das Licht der Einheit, daß es die ganze Erde erleuchten kann. Der eine, wahre Gott, der alle Dinge kennt, </a:t>
            </a:r>
          </a:p>
          <a:p>
            <a:pPr algn="ctr"/>
            <a:r>
              <a:rPr lang="de-AT" sz="2800" dirty="0"/>
              <a:t>bezeugt die Wahrheit dieser </a:t>
            </a:r>
            <a:r>
              <a:rPr lang="de-AT" sz="3600" b="1" dirty="0">
                <a:solidFill>
                  <a:srgbClr val="90AAD0"/>
                </a:solidFill>
                <a:latin typeface="AR JULIAN" panose="02000000000000000000" pitchFamily="2" charset="0"/>
              </a:rPr>
              <a:t>Worte</a:t>
            </a:r>
            <a:r>
              <a:rPr lang="de-AT" sz="2800" dirty="0"/>
              <a:t>.</a:t>
            </a:r>
          </a:p>
          <a:p>
            <a:pPr algn="ctr"/>
            <a:r>
              <a:rPr lang="de-AT" dirty="0"/>
              <a:t>Baha‘u‘llah</a:t>
            </a:r>
            <a:br>
              <a:rPr lang="de-AT" dirty="0"/>
            </a:br>
            <a:endParaRPr lang="de-AT" dirty="0"/>
          </a:p>
        </p:txBody>
      </p:sp>
      <p:sp>
        <p:nvSpPr>
          <p:cNvPr id="4" name="Rechteck 3">
            <a:extLst>
              <a:ext uri="{FF2B5EF4-FFF2-40B4-BE49-F238E27FC236}">
                <a16:creationId xmlns:a16="http://schemas.microsoft.com/office/drawing/2014/main" id="{904737E4-8C4F-4E8A-A465-D88D589B4CCF}"/>
              </a:ext>
            </a:extLst>
          </p:cNvPr>
          <p:cNvSpPr/>
          <p:nvPr/>
        </p:nvSpPr>
        <p:spPr>
          <a:xfrm>
            <a:off x="11262135" y="6003499"/>
            <a:ext cx="551754"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a:t>
            </a:r>
          </a:p>
        </p:txBody>
      </p:sp>
    </p:spTree>
    <p:extLst>
      <p:ext uri="{BB962C8B-B14F-4D97-AF65-F5344CB8AC3E}">
        <p14:creationId xmlns:p14="http://schemas.microsoft.com/office/powerpoint/2010/main" val="30851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2259EA6-D856-45D3-B09E-97680853DCEE}"/>
              </a:ext>
            </a:extLst>
          </p:cNvPr>
          <p:cNvSpPr txBox="1"/>
          <p:nvPr/>
        </p:nvSpPr>
        <p:spPr>
          <a:xfrm>
            <a:off x="1091953" y="1802168"/>
            <a:ext cx="10298098" cy="3447098"/>
          </a:xfrm>
          <a:prstGeom prst="rect">
            <a:avLst/>
          </a:prstGeom>
          <a:noFill/>
        </p:spPr>
        <p:txBody>
          <a:bodyPr wrap="square">
            <a:spAutoFit/>
          </a:bodyPr>
          <a:lstStyle/>
          <a:p>
            <a:pPr algn="ctr"/>
            <a:r>
              <a:rPr lang="de-AT" sz="4000" dirty="0">
                <a:solidFill>
                  <a:schemeClr val="tx1">
                    <a:lumMod val="65000"/>
                    <a:lumOff val="35000"/>
                  </a:schemeClr>
                </a:solidFill>
              </a:rPr>
              <a:t>Jedes </a:t>
            </a:r>
            <a:r>
              <a:rPr lang="de-AT" sz="4000" b="1" dirty="0">
                <a:solidFill>
                  <a:srgbClr val="90AAD0"/>
                </a:solidFill>
                <a:latin typeface="Arial Rounded MT Bold" panose="020F0704030504030204" pitchFamily="34" charset="0"/>
              </a:rPr>
              <a:t>Wort</a:t>
            </a:r>
            <a:r>
              <a:rPr lang="de-AT" sz="4000" dirty="0">
                <a:solidFill>
                  <a:schemeClr val="tx1">
                    <a:lumMod val="65000"/>
                    <a:lumOff val="35000"/>
                  </a:schemeClr>
                </a:solidFill>
              </a:rPr>
              <a:t>, das aus dem Munde Gottes hervorgeht, ist mit solcher Kraft versehen, daß es jeder menschlichen Gestalt neues Leben einflößen kann - gehörtet ihr doch zu denen, die diese Wahrheit begreifen! </a:t>
            </a:r>
          </a:p>
          <a:p>
            <a:pPr algn="ctr"/>
            <a:r>
              <a:rPr lang="de-AT" dirty="0">
                <a:solidFill>
                  <a:schemeClr val="tx1">
                    <a:lumMod val="65000"/>
                    <a:lumOff val="35000"/>
                  </a:schemeClr>
                </a:solidFill>
              </a:rPr>
              <a:t>Baha‘u‘llah</a:t>
            </a:r>
          </a:p>
        </p:txBody>
      </p:sp>
      <p:sp>
        <p:nvSpPr>
          <p:cNvPr id="4" name="Rechteck 3">
            <a:extLst>
              <a:ext uri="{FF2B5EF4-FFF2-40B4-BE49-F238E27FC236}">
                <a16:creationId xmlns:a16="http://schemas.microsoft.com/office/drawing/2014/main" id="{1C324594-E7A5-4121-9789-C890CC8CEB02}"/>
              </a:ext>
            </a:extLst>
          </p:cNvPr>
          <p:cNvSpPr/>
          <p:nvPr/>
        </p:nvSpPr>
        <p:spPr>
          <a:xfrm>
            <a:off x="11226624" y="5934670"/>
            <a:ext cx="551754"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3</a:t>
            </a:r>
          </a:p>
        </p:txBody>
      </p:sp>
    </p:spTree>
    <p:extLst>
      <p:ext uri="{BB962C8B-B14F-4D97-AF65-F5344CB8AC3E}">
        <p14:creationId xmlns:p14="http://schemas.microsoft.com/office/powerpoint/2010/main" val="326089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045469A-BCF5-4A3C-98AC-E1ED8992B953}"/>
              </a:ext>
            </a:extLst>
          </p:cNvPr>
          <p:cNvSpPr txBox="1"/>
          <p:nvPr/>
        </p:nvSpPr>
        <p:spPr>
          <a:xfrm>
            <a:off x="1136342" y="1775534"/>
            <a:ext cx="10067277" cy="2831544"/>
          </a:xfrm>
          <a:prstGeom prst="rect">
            <a:avLst/>
          </a:prstGeom>
          <a:noFill/>
        </p:spPr>
        <p:txBody>
          <a:bodyPr wrap="square">
            <a:spAutoFit/>
          </a:bodyPr>
          <a:lstStyle/>
          <a:p>
            <a:pPr algn="ctr"/>
            <a:r>
              <a:rPr lang="de-AT" sz="3200" dirty="0">
                <a:solidFill>
                  <a:schemeClr val="tx1">
                    <a:lumMod val="65000"/>
                    <a:lumOff val="35000"/>
                  </a:schemeClr>
                </a:solidFill>
              </a:rPr>
              <a:t>Die Sprache bestimmte Ich zu Meinem Gedenken, besudelt sie nicht mit übler Nachrede. Übermannt euch das Feuer des Selbstes, so gedenkt eurer eigenen Fehler und nicht der Fehler Meiner Geschöpfe; denn ein jeder kennt sich selbst besser als den anderen.</a:t>
            </a:r>
          </a:p>
          <a:p>
            <a:pPr algn="ctr"/>
            <a:r>
              <a:rPr lang="de-AT" dirty="0">
                <a:solidFill>
                  <a:schemeClr val="tx1">
                    <a:lumMod val="65000"/>
                    <a:lumOff val="35000"/>
                  </a:schemeClr>
                </a:solidFill>
              </a:rPr>
              <a:t>Baha‘u‘llah</a:t>
            </a:r>
          </a:p>
        </p:txBody>
      </p:sp>
      <p:sp>
        <p:nvSpPr>
          <p:cNvPr id="4" name="Rechteck 3">
            <a:extLst>
              <a:ext uri="{FF2B5EF4-FFF2-40B4-BE49-F238E27FC236}">
                <a16:creationId xmlns:a16="http://schemas.microsoft.com/office/drawing/2014/main" id="{8CA01AFC-5E19-423E-93B5-7E1B089EFA42}"/>
              </a:ext>
            </a:extLst>
          </p:cNvPr>
          <p:cNvSpPr/>
          <p:nvPr/>
        </p:nvSpPr>
        <p:spPr>
          <a:xfrm>
            <a:off x="11146725" y="5934670"/>
            <a:ext cx="551754"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4</a:t>
            </a:r>
          </a:p>
        </p:txBody>
      </p:sp>
    </p:spTree>
    <p:extLst>
      <p:ext uri="{BB962C8B-B14F-4D97-AF65-F5344CB8AC3E}">
        <p14:creationId xmlns:p14="http://schemas.microsoft.com/office/powerpoint/2010/main" val="236118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1F9DED0-121A-4BEB-847E-2BA73216EF74}"/>
              </a:ext>
            </a:extLst>
          </p:cNvPr>
          <p:cNvSpPr txBox="1"/>
          <p:nvPr/>
        </p:nvSpPr>
        <p:spPr>
          <a:xfrm>
            <a:off x="1074198" y="2290440"/>
            <a:ext cx="10422384" cy="2893100"/>
          </a:xfrm>
          <a:prstGeom prst="rect">
            <a:avLst/>
          </a:prstGeom>
          <a:noFill/>
        </p:spPr>
        <p:txBody>
          <a:bodyPr wrap="square">
            <a:spAutoFit/>
          </a:bodyPr>
          <a:lstStyle/>
          <a:p>
            <a:pPr algn="ctr"/>
            <a:r>
              <a:rPr lang="de-AT" sz="4000" dirty="0"/>
              <a:t>Begnügt euch nicht damit, durch </a:t>
            </a:r>
            <a:r>
              <a:rPr lang="de-AT" sz="4400" dirty="0">
                <a:solidFill>
                  <a:srgbClr val="90AAD0"/>
                </a:solidFill>
                <a:latin typeface="Kristen ITC" panose="03050502040202030202" pitchFamily="66" charset="0"/>
                <a:cs typeface="Aharoni" panose="02010803020104030203" pitchFamily="2" charset="-79"/>
              </a:rPr>
              <a:t>Worte</a:t>
            </a:r>
            <a:r>
              <a:rPr lang="de-AT" sz="4000" dirty="0"/>
              <a:t> Freundschaft zu erzeigen, lasst eure Herzen in liebevoller Freundlichkeit für alle erglühen, </a:t>
            </a:r>
          </a:p>
          <a:p>
            <a:pPr algn="ctr"/>
            <a:r>
              <a:rPr lang="de-AT" sz="4000" dirty="0"/>
              <a:t>die eure Wege kreuzen. </a:t>
            </a:r>
          </a:p>
          <a:p>
            <a:pPr algn="ctr"/>
            <a:r>
              <a:rPr lang="de-AT" dirty="0"/>
              <a:t>Abdu´l-Bahá</a:t>
            </a:r>
          </a:p>
        </p:txBody>
      </p:sp>
      <p:sp>
        <p:nvSpPr>
          <p:cNvPr id="4" name="Rechteck 3">
            <a:extLst>
              <a:ext uri="{FF2B5EF4-FFF2-40B4-BE49-F238E27FC236}">
                <a16:creationId xmlns:a16="http://schemas.microsoft.com/office/drawing/2014/main" id="{BDDCDA31-316D-44FF-9B4F-D804E9C5F1DA}"/>
              </a:ext>
            </a:extLst>
          </p:cNvPr>
          <p:cNvSpPr/>
          <p:nvPr/>
        </p:nvSpPr>
        <p:spPr>
          <a:xfrm>
            <a:off x="11075704" y="6074520"/>
            <a:ext cx="551754"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5</a:t>
            </a:r>
          </a:p>
        </p:txBody>
      </p:sp>
    </p:spTree>
    <p:extLst>
      <p:ext uri="{BB962C8B-B14F-4D97-AF65-F5344CB8AC3E}">
        <p14:creationId xmlns:p14="http://schemas.microsoft.com/office/powerpoint/2010/main" val="175054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Let Your Heart Burn">
            <a:hlinkClick r:id="" action="ppaction://media"/>
            <a:extLst>
              <a:ext uri="{FF2B5EF4-FFF2-40B4-BE49-F238E27FC236}">
                <a16:creationId xmlns:a16="http://schemas.microsoft.com/office/drawing/2014/main" id="{4F895EF0-1983-48E7-B98C-CC8E1ADDDF9E}"/>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30486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E6C798C-5827-4A00-8CB0-D7ADF2A457DF}"/>
              </a:ext>
            </a:extLst>
          </p:cNvPr>
          <p:cNvSpPr txBox="1"/>
          <p:nvPr/>
        </p:nvSpPr>
        <p:spPr>
          <a:xfrm>
            <a:off x="1251752" y="1313895"/>
            <a:ext cx="9934112" cy="4493538"/>
          </a:xfrm>
          <a:prstGeom prst="rect">
            <a:avLst/>
          </a:prstGeom>
          <a:noFill/>
        </p:spPr>
        <p:txBody>
          <a:bodyPr wrap="square">
            <a:spAutoFit/>
          </a:bodyPr>
          <a:lstStyle/>
          <a:p>
            <a:pPr algn="ctr"/>
            <a:r>
              <a:rPr lang="de-AT" sz="3200"/>
              <a:t>Die Menschen machen viel Wesens um das Gute, indem sie viele schöne </a:t>
            </a:r>
            <a:r>
              <a:rPr lang="de-AT" sz="3600">
                <a:solidFill>
                  <a:srgbClr val="90AAD0"/>
                </a:solidFill>
                <a:latin typeface="AR CHRISTY" panose="02000000000000000000" pitchFamily="2" charset="0"/>
              </a:rPr>
              <a:t>Worte</a:t>
            </a:r>
            <a:r>
              <a:rPr lang="de-AT" sz="3200"/>
              <a:t> gebrauchen, weil sie größer und besser als ihre Mitmenschen erscheinen möchten und in den Augen der Welt nach Ruhm begehren. Wer das meiste Gute tut, der macht die wenigsten </a:t>
            </a:r>
            <a:r>
              <a:rPr lang="de-AT" sz="4000">
                <a:solidFill>
                  <a:srgbClr val="90AAD0"/>
                </a:solidFill>
                <a:latin typeface="AR CHRISTY" panose="02000000000000000000" pitchFamily="2" charset="0"/>
              </a:rPr>
              <a:t>Worte</a:t>
            </a:r>
            <a:r>
              <a:rPr lang="de-AT" sz="3200"/>
              <a:t> über seine Taten. </a:t>
            </a:r>
            <a:br>
              <a:rPr lang="de-AT" sz="3200"/>
            </a:br>
            <a:br>
              <a:rPr lang="de-AT" sz="3200"/>
            </a:br>
            <a:r>
              <a:rPr lang="de-AT" sz="3200"/>
              <a:t>Die Kinder Gottes tun ihre Werke, ohne sich zu brüsten, indem sie Seine Gebote halten. </a:t>
            </a:r>
          </a:p>
          <a:p>
            <a:pPr algn="ctr"/>
            <a:r>
              <a:rPr lang="de-AT"/>
              <a:t>Abdu´l-Baha</a:t>
            </a:r>
            <a:endParaRPr lang="de-AT" dirty="0"/>
          </a:p>
        </p:txBody>
      </p:sp>
      <p:sp>
        <p:nvSpPr>
          <p:cNvPr id="6" name="Rechteck 5">
            <a:extLst>
              <a:ext uri="{FF2B5EF4-FFF2-40B4-BE49-F238E27FC236}">
                <a16:creationId xmlns:a16="http://schemas.microsoft.com/office/drawing/2014/main" id="{F301CE9A-8D19-4D02-BB2B-BD5A8A3900EB}"/>
              </a:ext>
            </a:extLst>
          </p:cNvPr>
          <p:cNvSpPr/>
          <p:nvPr/>
        </p:nvSpPr>
        <p:spPr>
          <a:xfrm>
            <a:off x="11271012" y="6039009"/>
            <a:ext cx="551754"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6</a:t>
            </a:r>
          </a:p>
        </p:txBody>
      </p:sp>
    </p:spTree>
    <p:extLst>
      <p:ext uri="{BB962C8B-B14F-4D97-AF65-F5344CB8AC3E}">
        <p14:creationId xmlns:p14="http://schemas.microsoft.com/office/powerpoint/2010/main" val="347384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A2E4646-9BF3-43CE-939A-FA81D54C9054}"/>
              </a:ext>
            </a:extLst>
          </p:cNvPr>
          <p:cNvSpPr txBox="1"/>
          <p:nvPr/>
        </p:nvSpPr>
        <p:spPr>
          <a:xfrm>
            <a:off x="878890" y="2317070"/>
            <a:ext cx="10804124" cy="1600438"/>
          </a:xfrm>
          <a:prstGeom prst="rect">
            <a:avLst/>
          </a:prstGeom>
          <a:noFill/>
        </p:spPr>
        <p:txBody>
          <a:bodyPr wrap="square">
            <a:spAutoFit/>
          </a:bodyPr>
          <a:lstStyle/>
          <a:p>
            <a:pPr algn="ctr"/>
            <a:r>
              <a:rPr lang="de-AT" sz="4000" dirty="0"/>
              <a:t>Eine freundliche Zunge </a:t>
            </a:r>
          </a:p>
          <a:p>
            <a:pPr algn="ctr"/>
            <a:r>
              <a:rPr lang="de-AT" sz="4000" dirty="0"/>
              <a:t>ist ein Magnet für die Menschenherzen. </a:t>
            </a:r>
          </a:p>
          <a:p>
            <a:pPr algn="ctr"/>
            <a:r>
              <a:rPr lang="de-AT" dirty="0"/>
              <a:t>Baha‘u‘llah</a:t>
            </a:r>
          </a:p>
        </p:txBody>
      </p:sp>
      <p:sp>
        <p:nvSpPr>
          <p:cNvPr id="4" name="Rechteck 3">
            <a:extLst>
              <a:ext uri="{FF2B5EF4-FFF2-40B4-BE49-F238E27FC236}">
                <a16:creationId xmlns:a16="http://schemas.microsoft.com/office/drawing/2014/main" id="{927CF5DC-128F-4CA2-9C97-F9317B250314}"/>
              </a:ext>
            </a:extLst>
          </p:cNvPr>
          <p:cNvSpPr/>
          <p:nvPr/>
        </p:nvSpPr>
        <p:spPr>
          <a:xfrm>
            <a:off x="11208868" y="5934670"/>
            <a:ext cx="551754" cy="923330"/>
          </a:xfrm>
          <a:prstGeom prst="rect">
            <a:avLst/>
          </a:prstGeom>
          <a:noFill/>
        </p:spPr>
        <p:txBody>
          <a:bodyPr wrap="none" lIns="91440" tIns="45720" rIns="91440" bIns="45720">
            <a:spAutoFit/>
          </a:bodyPr>
          <a:lstStyle/>
          <a:p>
            <a:pPr algn="ctr"/>
            <a:r>
              <a:rPr lang="de-DE"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7</a:t>
            </a:r>
          </a:p>
        </p:txBody>
      </p:sp>
    </p:spTree>
    <p:extLst>
      <p:ext uri="{BB962C8B-B14F-4D97-AF65-F5344CB8AC3E}">
        <p14:creationId xmlns:p14="http://schemas.microsoft.com/office/powerpoint/2010/main" val="809123801"/>
      </p:ext>
    </p:extLst>
  </p:cSld>
  <p:clrMapOvr>
    <a:masterClrMapping/>
  </p:clrMapOvr>
</p:sld>
</file>

<file path=ppt/theme/theme1.xml><?xml version="1.0" encoding="utf-8"?>
<a:theme xmlns:a="http://schemas.openxmlformats.org/drawingml/2006/main" name="Tropfen">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712</Words>
  <Application>Microsoft Office PowerPoint</Application>
  <PresentationFormat>Breitbild</PresentationFormat>
  <Paragraphs>52</Paragraphs>
  <Slides>15</Slides>
  <Notes>0</Notes>
  <HiddenSlides>0</HiddenSlides>
  <MMClips>4</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 CHRISTY</vt:lpstr>
      <vt:lpstr>AR JULIAN</vt:lpstr>
      <vt:lpstr>Arial</vt:lpstr>
      <vt:lpstr>Arial Rounded MT Bold</vt:lpstr>
      <vt:lpstr>Calibri</vt:lpstr>
      <vt:lpstr>Kristen ITC</vt:lpstr>
      <vt:lpstr>Tw Cen MT</vt:lpstr>
      <vt:lpstr>Tropfen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15</cp:revision>
  <dcterms:created xsi:type="dcterms:W3CDTF">2021-01-04T20:25:29Z</dcterms:created>
  <dcterms:modified xsi:type="dcterms:W3CDTF">2021-01-06T20:51:30Z</dcterms:modified>
</cp:coreProperties>
</file>