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2" r:id="rId2"/>
    <p:sldId id="261" r:id="rId3"/>
    <p:sldId id="280" r:id="rId4"/>
    <p:sldId id="286" r:id="rId5"/>
    <p:sldId id="260" r:id="rId6"/>
    <p:sldId id="274" r:id="rId7"/>
    <p:sldId id="273" r:id="rId8"/>
    <p:sldId id="284" r:id="rId9"/>
    <p:sldId id="263" r:id="rId10"/>
    <p:sldId id="270" r:id="rId11"/>
    <p:sldId id="283" r:id="rId12"/>
    <p:sldId id="279" r:id="rId13"/>
    <p:sldId id="281"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4" autoAdjust="0"/>
    <p:restoredTop sz="94660"/>
  </p:normalViewPr>
  <p:slideViewPr>
    <p:cSldViewPr snapToGrid="0">
      <p:cViewPr varScale="1">
        <p:scale>
          <a:sx n="61" d="100"/>
          <a:sy n="61" d="100"/>
        </p:scale>
        <p:origin x="48" y="6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de-DE"/>
              <a:t>Mastertitelformat bearbeiten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de-DE"/>
              <a:t>Mastertitelformat bearbeiten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de-DE"/>
              <a:t>Mastertitelformat bearbeiten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de-DE"/>
              <a:t>Mastertitelformat bearbeiten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de-DE"/>
              <a:t>Mastertitelformat bearbeiten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a:t>Mastertitelformat bearbeiten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1/30/2021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1/30/2021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1/30/2021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de-DE"/>
              <a:t>Mastertitelformat bearbeiten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42A54C80-263E-416B-A8E0-580EDEADCBDC}" type="datetimeFigureOut">
              <a:rPr lang="en-US" dirty="0"/>
              <a:t>1/30/2021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de-DE"/>
              <a:t>Mastertitelformat bearbeiten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B61BEF0D-F0BB-DE4B-95CE-6DB70DBA9567}" type="datetimeFigureOut">
              <a:rPr lang="en-US" dirty="0"/>
              <a:pPr/>
              <a:t>1/30/2021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de-DE"/>
              <a:t>Mastertitelformat bearbeiten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1/30/2021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6.xml"/><Relationship Id="rId1" Type="http://schemas.openxmlformats.org/officeDocument/2006/relationships/video" Target="https://www.youtube.com/embed/qlwdqCPIVU4?feature=oembed" TargetMode="External"/></Relationships>
</file>

<file path=ppt/slides/_rels/slide10.xml.rels><?xml version="1.0" encoding="UTF-8" standalone="yes"?>
<Relationships xmlns="http://schemas.openxmlformats.org/package/2006/relationships"><Relationship Id="rId2" Type="http://schemas.openxmlformats.org/officeDocument/2006/relationships/hyperlink" Target="https://www.holy-writings.com/index.php?a=HIGHLIGHT&amp;d=/de/Bahaitum/Authentisches%20Schrifttum/Bahaullah/Die%20Verborgenen%20Worte%20-%20Worte%20der%20Weisheit.txt&amp;q=Freude&amp;q2=1&amp;c=1#phrase-2"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7.xml"/><Relationship Id="rId1" Type="http://schemas.openxmlformats.org/officeDocument/2006/relationships/video" Target="https://www.youtube.com/embed/ThJTGKYq4Fk?feature=oembed"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www.holy-writings.com/index.php?a=HIGHLIGHT&amp;d=/de/Bahaitum/Authentisches%20Schrifttum/Abdul-Baha/Ansprachen%20in%20Paris.html&amp;q=freude&amp;q2=17&amp;c=1#phrase-19" TargetMode="External"/><Relationship Id="rId2" Type="http://schemas.openxmlformats.org/officeDocument/2006/relationships/hyperlink" Target="https://www.holy-writings.com/index.php?a=HIGHLIGHT&amp;d=/de/Bahaitum/Authentisches%20Schrifttum/Abdul-Baha/Ansprachen%20in%20Paris.html&amp;q=freude&amp;q2=17&amp;c=1#phrase-18" TargetMode="External"/><Relationship Id="rId1" Type="http://schemas.openxmlformats.org/officeDocument/2006/relationships/slideLayout" Target="../slideLayouts/slideLayout7.xml"/><Relationship Id="rId4" Type="http://schemas.openxmlformats.org/officeDocument/2006/relationships/hyperlink" Target="https://www.holy-writings.com/index.php?a=HIGHLIGHT&amp;d=/de/Bahaitum/Authentisches%20Schrifttum/Abdul-Baha/Ansprachen%20in%20Paris.html&amp;q=freude&amp;q2=17&amp;c=1#phrase-20"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www.holy-writings.com/index.php?a=HIGHLIGHT&amp;d=/de/Bahaitum/Authentisches%20Schrifttum/Abdul-Baha/Ansprachen%20in%20Paris.html&amp;q=freude&amp;q2=17&amp;c=1#phrase-21"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video" Target="https://www.youtube.com/embed/GT6unzInAUE?feature=oembed"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7E0E0A4-8375-460B-9D4E-DBEB1C2ADEA8}"/>
              </a:ext>
            </a:extLst>
          </p:cNvPr>
          <p:cNvSpPr>
            <a:spLocks noGrp="1"/>
          </p:cNvSpPr>
          <p:nvPr>
            <p:ph type="title"/>
          </p:nvPr>
        </p:nvSpPr>
        <p:spPr>
          <a:xfrm>
            <a:off x="5486400" y="1000216"/>
            <a:ext cx="9993093" cy="2191039"/>
          </a:xfrm>
        </p:spPr>
        <p:txBody>
          <a:bodyPr>
            <a:normAutofit/>
          </a:bodyPr>
          <a:lstStyle/>
          <a:p>
            <a:r>
              <a:rPr lang="de-AT" sz="8800" dirty="0"/>
              <a:t>JOY</a:t>
            </a:r>
          </a:p>
        </p:txBody>
      </p:sp>
      <p:pic>
        <p:nvPicPr>
          <p:cNvPr id="3" name="Onlinemedien 2" title="&quot;The Happy Song&quot; by Camila &amp; Friends">
            <a:hlinkClick r:id="" action="ppaction://media"/>
            <a:extLst>
              <a:ext uri="{FF2B5EF4-FFF2-40B4-BE49-F238E27FC236}">
                <a16:creationId xmlns:a16="http://schemas.microsoft.com/office/drawing/2014/main" id="{BABA8043-F4AC-4776-BF0D-17557E32AA57}"/>
              </a:ext>
            </a:extLst>
          </p:cNvPr>
          <p:cNvPicPr>
            <a:picLocks noRot="1" noChangeAspect="1"/>
          </p:cNvPicPr>
          <p:nvPr>
            <a:videoFile r:link="rId1"/>
          </p:nvPr>
        </p:nvPicPr>
        <p:blipFill>
          <a:blip r:embed="rId3"/>
          <a:stretch>
            <a:fillRect/>
          </a:stretch>
        </p:blipFill>
        <p:spPr>
          <a:xfrm>
            <a:off x="789022" y="600548"/>
            <a:ext cx="10231497" cy="5780796"/>
          </a:xfrm>
          <a:prstGeom prst="rect">
            <a:avLst/>
          </a:prstGeom>
        </p:spPr>
      </p:pic>
    </p:spTree>
    <p:extLst>
      <p:ext uri="{BB962C8B-B14F-4D97-AF65-F5344CB8AC3E}">
        <p14:creationId xmlns:p14="http://schemas.microsoft.com/office/powerpoint/2010/main" val="4259738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620E2EA5-4787-4A59-AFF2-F4572BDD3243}"/>
              </a:ext>
            </a:extLst>
          </p:cNvPr>
          <p:cNvSpPr txBox="1"/>
          <p:nvPr/>
        </p:nvSpPr>
        <p:spPr>
          <a:xfrm>
            <a:off x="676406" y="2416185"/>
            <a:ext cx="8885391" cy="2308324"/>
          </a:xfrm>
          <a:prstGeom prst="rect">
            <a:avLst/>
          </a:prstGeom>
          <a:noFill/>
        </p:spPr>
        <p:txBody>
          <a:bodyPr wrap="square">
            <a:spAutoFit/>
          </a:bodyPr>
          <a:lstStyle/>
          <a:p>
            <a:pPr algn="ctr"/>
            <a:r>
              <a:rPr lang="de-AT" sz="3600" dirty="0"/>
              <a:t>O Sohn des Menschen!                                   Frohlocke vor Herzens</a:t>
            </a:r>
            <a:r>
              <a:rPr lang="de-AT" sz="3600" dirty="0">
                <a:hlinkClick r:id="rId2"/>
              </a:rPr>
              <a:t>freude</a:t>
            </a:r>
            <a:r>
              <a:rPr lang="de-AT" sz="3600" dirty="0"/>
              <a:t>, damit du würdig seiest, Mir zu begegnen und Meine Schönheit widerzuspiegeln.</a:t>
            </a:r>
          </a:p>
        </p:txBody>
      </p:sp>
      <p:sp>
        <p:nvSpPr>
          <p:cNvPr id="4" name="Rechteck 3">
            <a:extLst>
              <a:ext uri="{FF2B5EF4-FFF2-40B4-BE49-F238E27FC236}">
                <a16:creationId xmlns:a16="http://schemas.microsoft.com/office/drawing/2014/main" id="{2A559C25-9474-48D6-B751-5E3B71F3BE22}"/>
              </a:ext>
            </a:extLst>
          </p:cNvPr>
          <p:cNvSpPr/>
          <p:nvPr/>
        </p:nvSpPr>
        <p:spPr>
          <a:xfrm>
            <a:off x="11225143" y="5861455"/>
            <a:ext cx="590225" cy="923330"/>
          </a:xfrm>
          <a:prstGeom prst="rect">
            <a:avLst/>
          </a:prstGeom>
          <a:noFill/>
        </p:spPr>
        <p:txBody>
          <a:bodyPr wrap="none" lIns="91440" tIns="45720" rIns="91440" bIns="45720">
            <a:spAutoFit/>
          </a:bodyPr>
          <a:lstStyle/>
          <a:p>
            <a:pPr algn="ctr"/>
            <a:r>
              <a:rPr lang="de-DE" sz="5400" b="1" cap="none" spc="0" dirty="0">
                <a:ln w="6600">
                  <a:solidFill>
                    <a:schemeClr val="accent2"/>
                  </a:solidFill>
                  <a:prstDash val="solid"/>
                </a:ln>
                <a:solidFill>
                  <a:srgbClr val="FFFFFF"/>
                </a:solidFill>
                <a:effectLst>
                  <a:outerShdw dist="38100" dir="2700000" algn="tl" rotWithShape="0">
                    <a:schemeClr val="accent2"/>
                  </a:outerShdw>
                </a:effectLst>
              </a:rPr>
              <a:t>8</a:t>
            </a:r>
          </a:p>
        </p:txBody>
      </p:sp>
    </p:spTree>
    <p:extLst>
      <p:ext uri="{BB962C8B-B14F-4D97-AF65-F5344CB8AC3E}">
        <p14:creationId xmlns:p14="http://schemas.microsoft.com/office/powerpoint/2010/main" val="10870044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FDAC2BDE-0691-4FF9-8C9F-3EA524ECCDA8}"/>
              </a:ext>
            </a:extLst>
          </p:cNvPr>
          <p:cNvSpPr txBox="1"/>
          <p:nvPr/>
        </p:nvSpPr>
        <p:spPr>
          <a:xfrm>
            <a:off x="630832" y="435079"/>
            <a:ext cx="8774349" cy="6124754"/>
          </a:xfrm>
          <a:prstGeom prst="rect">
            <a:avLst/>
          </a:prstGeom>
          <a:noFill/>
        </p:spPr>
        <p:txBody>
          <a:bodyPr wrap="square">
            <a:spAutoFit/>
          </a:bodyPr>
          <a:lstStyle/>
          <a:p>
            <a:pPr algn="ctr"/>
            <a:r>
              <a:rPr lang="de-AT" sz="2800" dirty="0">
                <a:effectLst/>
              </a:rPr>
              <a:t>O Gott!                                                                       Erquicke und erfreue meinen Geist.                           Läutere mein Herz. Entflamme meine Kraft. Alle meine Angelegenheiten lege ich in Deine Hand. Du bist mein Geleit, Du bist meine Zuflucht. Ich will nicht länger traurig und bekümmert sein, sondern ein glückliches, fröhliches Wesen.                                               O Gott, nicht länger sollen mich Angst plagen,                 noch Sorgen quälen. Ich will nicht bei den niederen Dingen dieses Lebens verharren. </a:t>
            </a:r>
          </a:p>
          <a:p>
            <a:pPr algn="ctr"/>
            <a:r>
              <a:rPr lang="de-AT" sz="2800" dirty="0">
                <a:effectLst/>
              </a:rPr>
              <a:t>O Gott!                                                                         Du bist mir ein besserer Freund als ich selbst.                 Ich weihe mich Dir, o Herr. </a:t>
            </a:r>
          </a:p>
          <a:p>
            <a:pPr algn="ctr"/>
            <a:r>
              <a:rPr lang="de-AT" sz="2000" dirty="0">
                <a:effectLst/>
              </a:rPr>
              <a:t>'Abdu'l-Bahá</a:t>
            </a:r>
          </a:p>
        </p:txBody>
      </p:sp>
      <p:sp>
        <p:nvSpPr>
          <p:cNvPr id="4" name="Rechteck 3">
            <a:extLst>
              <a:ext uri="{FF2B5EF4-FFF2-40B4-BE49-F238E27FC236}">
                <a16:creationId xmlns:a16="http://schemas.microsoft.com/office/drawing/2014/main" id="{1593A28E-2BD5-4F76-B1E2-2866645E99FF}"/>
              </a:ext>
            </a:extLst>
          </p:cNvPr>
          <p:cNvSpPr/>
          <p:nvPr/>
        </p:nvSpPr>
        <p:spPr>
          <a:xfrm>
            <a:off x="11124449" y="5934670"/>
            <a:ext cx="590225" cy="923330"/>
          </a:xfrm>
          <a:prstGeom prst="rect">
            <a:avLst/>
          </a:prstGeom>
          <a:noFill/>
        </p:spPr>
        <p:txBody>
          <a:bodyPr wrap="none" lIns="91440" tIns="45720" rIns="91440" bIns="45720">
            <a:spAutoFit/>
          </a:bodyPr>
          <a:lstStyle/>
          <a:p>
            <a:pPr algn="ctr"/>
            <a:r>
              <a:rPr lang="de-DE" sz="5400" b="1" cap="none" spc="0" dirty="0">
                <a:ln w="6600">
                  <a:solidFill>
                    <a:schemeClr val="accent2"/>
                  </a:solidFill>
                  <a:prstDash val="solid"/>
                </a:ln>
                <a:solidFill>
                  <a:srgbClr val="FFFFFF"/>
                </a:solidFill>
                <a:effectLst>
                  <a:outerShdw dist="38100" dir="2700000" algn="tl" rotWithShape="0">
                    <a:schemeClr val="accent2"/>
                  </a:outerShdw>
                </a:effectLst>
              </a:rPr>
              <a:t>9</a:t>
            </a:r>
          </a:p>
        </p:txBody>
      </p:sp>
    </p:spTree>
    <p:extLst>
      <p:ext uri="{BB962C8B-B14F-4D97-AF65-F5344CB8AC3E}">
        <p14:creationId xmlns:p14="http://schemas.microsoft.com/office/powerpoint/2010/main" val="18354627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D4F50E7A-A34C-45CB-8AB8-5C2D0FD0123C}"/>
              </a:ext>
            </a:extLst>
          </p:cNvPr>
          <p:cNvSpPr txBox="1"/>
          <p:nvPr/>
        </p:nvSpPr>
        <p:spPr>
          <a:xfrm>
            <a:off x="622571" y="1089498"/>
            <a:ext cx="8604114" cy="5170646"/>
          </a:xfrm>
          <a:prstGeom prst="rect">
            <a:avLst/>
          </a:prstGeom>
          <a:noFill/>
        </p:spPr>
        <p:txBody>
          <a:bodyPr wrap="square">
            <a:spAutoFit/>
          </a:bodyPr>
          <a:lstStyle/>
          <a:p>
            <a:pPr algn="ctr"/>
            <a:r>
              <a:rPr lang="de-AT" sz="2400" dirty="0">
                <a:effectLst/>
              </a:rPr>
              <a:t>Räume die festliche Tafel nicht ab, o Herr, die in Deinem Namen gedeckt ist, und ersticke die brennende Flamme nicht, die Dein unauslöschliches Feuer entzündet hat. Halte das Strömen Deines belebenden Wassers nicht auf, das die Weisen Deiner Herrlichkeit und Deines Gedächtnisses murmelt, und beraube Deine Diener nicht des Wohlgeruchs, den der Hauch Deiner Liebe verströmt.</a:t>
            </a:r>
          </a:p>
          <a:p>
            <a:pPr algn="ctr"/>
            <a:r>
              <a:rPr lang="de-AT" sz="2400" dirty="0">
                <a:effectLst/>
              </a:rPr>
              <a:t>Herr! Wandle die quälenden Sorgen Deiner Frommen in Ruhe, ihre Bedrängnis in Trost, ihre Erniedrigung in Herrlichkeit, ihren Kummer in selige Freude, o Du, der Du in Deinem Griff die Zügel der ganzen Menschheit hältst!</a:t>
            </a:r>
          </a:p>
          <a:p>
            <a:pPr algn="ctr"/>
            <a:r>
              <a:rPr lang="de-AT" sz="2400" dirty="0">
                <a:effectLst/>
              </a:rPr>
              <a:t>Du bist wahrlich der Eine, der Einzige, der Mächtige, der Allwissende, der Allweise.</a:t>
            </a:r>
          </a:p>
          <a:p>
            <a:pPr algn="ctr"/>
            <a:r>
              <a:rPr lang="de-AT" dirty="0">
                <a:effectLst/>
              </a:rPr>
              <a:t>‘Abdu’l-Bahá</a:t>
            </a:r>
          </a:p>
        </p:txBody>
      </p:sp>
      <p:sp>
        <p:nvSpPr>
          <p:cNvPr id="4" name="Rechteck 3">
            <a:extLst>
              <a:ext uri="{FF2B5EF4-FFF2-40B4-BE49-F238E27FC236}">
                <a16:creationId xmlns:a16="http://schemas.microsoft.com/office/drawing/2014/main" id="{5A41ED6D-0D8B-4749-8E6E-4BA2874E55AD}"/>
              </a:ext>
            </a:extLst>
          </p:cNvPr>
          <p:cNvSpPr/>
          <p:nvPr/>
        </p:nvSpPr>
        <p:spPr>
          <a:xfrm>
            <a:off x="10932180" y="5856450"/>
            <a:ext cx="1008609" cy="923330"/>
          </a:xfrm>
          <a:prstGeom prst="rect">
            <a:avLst/>
          </a:prstGeom>
          <a:noFill/>
        </p:spPr>
        <p:txBody>
          <a:bodyPr wrap="none" lIns="91440" tIns="45720" rIns="91440" bIns="45720">
            <a:spAutoFit/>
          </a:bodyPr>
          <a:lstStyle/>
          <a:p>
            <a:pPr algn="ctr"/>
            <a:r>
              <a:rPr lang="de-DE" sz="5400" b="1" cap="none" spc="50" dirty="0">
                <a:ln w="9525" cmpd="sng">
                  <a:solidFill>
                    <a:schemeClr val="accent1"/>
                  </a:solidFill>
                  <a:prstDash val="solid"/>
                </a:ln>
                <a:solidFill>
                  <a:srgbClr val="70AD47">
                    <a:tint val="1000"/>
                  </a:srgbClr>
                </a:solidFill>
                <a:effectLst>
                  <a:glow rad="38100">
                    <a:schemeClr val="accent1">
                      <a:alpha val="40000"/>
                    </a:schemeClr>
                  </a:glow>
                </a:effectLst>
              </a:rPr>
              <a:t>10</a:t>
            </a:r>
          </a:p>
        </p:txBody>
      </p:sp>
    </p:spTree>
    <p:extLst>
      <p:ext uri="{BB962C8B-B14F-4D97-AF65-F5344CB8AC3E}">
        <p14:creationId xmlns:p14="http://schemas.microsoft.com/office/powerpoint/2010/main" val="13262578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nlinemedien 1" title="Hallelujah Bahá'u'lláh">
            <a:hlinkClick r:id="" action="ppaction://media"/>
            <a:extLst>
              <a:ext uri="{FF2B5EF4-FFF2-40B4-BE49-F238E27FC236}">
                <a16:creationId xmlns:a16="http://schemas.microsoft.com/office/drawing/2014/main" id="{71917B2A-8F79-4A1A-98DA-1F744F6F5869}"/>
              </a:ext>
            </a:extLst>
          </p:cNvPr>
          <p:cNvPicPr>
            <a:picLocks noRot="1" noChangeAspect="1"/>
          </p:cNvPicPr>
          <p:nvPr>
            <a:videoFile r:link="rId1"/>
          </p:nvPr>
        </p:nvPicPr>
        <p:blipFill>
          <a:blip r:embed="rId3"/>
          <a:stretch>
            <a:fillRect/>
          </a:stretch>
        </p:blipFill>
        <p:spPr>
          <a:xfrm>
            <a:off x="0" y="0"/>
            <a:ext cx="12138053" cy="6858000"/>
          </a:xfrm>
          <a:prstGeom prst="rect">
            <a:avLst/>
          </a:prstGeom>
        </p:spPr>
      </p:pic>
    </p:spTree>
    <p:extLst>
      <p:ext uri="{BB962C8B-B14F-4D97-AF65-F5344CB8AC3E}">
        <p14:creationId xmlns:p14="http://schemas.microsoft.com/office/powerpoint/2010/main" val="3796965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7A608954-9ED1-46D9-87AD-5CB4D8A2DC73}"/>
              </a:ext>
            </a:extLst>
          </p:cNvPr>
          <p:cNvSpPr txBox="1"/>
          <p:nvPr/>
        </p:nvSpPr>
        <p:spPr>
          <a:xfrm>
            <a:off x="488515" y="588723"/>
            <a:ext cx="9081370" cy="5693866"/>
          </a:xfrm>
          <a:prstGeom prst="rect">
            <a:avLst/>
          </a:prstGeom>
          <a:noFill/>
        </p:spPr>
        <p:txBody>
          <a:bodyPr wrap="square">
            <a:spAutoFit/>
          </a:bodyPr>
          <a:lstStyle/>
          <a:p>
            <a:r>
              <a:rPr lang="de-AT" sz="2800" b="1" dirty="0">
                <a:solidFill>
                  <a:schemeClr val="accent1">
                    <a:lumMod val="75000"/>
                  </a:schemeClr>
                </a:solidFill>
              </a:rPr>
              <a:t>Seid ihr glücklich? Seid glücklich! </a:t>
            </a:r>
          </a:p>
          <a:p>
            <a:r>
              <a:rPr lang="de-AT" sz="2400" dirty="0" err="1"/>
              <a:t>Stanwood</a:t>
            </a:r>
            <a:r>
              <a:rPr lang="de-AT" sz="2400" dirty="0"/>
              <a:t> Cobb, der berühmte Pädagoge schrieb:</a:t>
            </a:r>
          </a:p>
          <a:p>
            <a:r>
              <a:rPr lang="de-AT" sz="2400" dirty="0"/>
              <a:t>„Diese Philosophie der Freude war der Grundton aller Lehren </a:t>
            </a:r>
            <a:r>
              <a:rPr lang="de-AT" sz="2400" dirty="0" err="1"/>
              <a:t>Abdu’l</a:t>
            </a:r>
            <a:r>
              <a:rPr lang="de-AT" sz="2400" dirty="0"/>
              <a:t> -</a:t>
            </a:r>
            <a:r>
              <a:rPr lang="de-AT" sz="2400" dirty="0" err="1"/>
              <a:t>Bahás</a:t>
            </a:r>
            <a:r>
              <a:rPr lang="de-AT" sz="2400" dirty="0"/>
              <a:t>. „Seid ihr glücklich?!“, begrüßte er häufig Seine Besucher. „Seid glücklich!“ Denjenigen, die betrübt waren- und wer von uns ist das nicht manchmal- kamen dabei die Tränen. Und Abdu´l-Bahá lächelte dann, als ob Er sagen wollt: „Ja, weint, auf Tränen folgt Sonnenschein.“ Und mitunter wischte Er mit Seinen eigenen Händen die Tränen von ihren nassen Wangen, und sie verließen Seine Gegenwart verwandelt.“ In Kalifornien wurde beobachtet, dass der Meister trotz Seiner zeitweiligen Erschöpfung und körperlichen Beschwerden alle mit einem strahlenden Lächeln begrüßte, als ob Er mit Seiner angenehmen Stimme fragen würde:                     </a:t>
            </a:r>
          </a:p>
          <a:p>
            <a:r>
              <a:rPr lang="de-AT" sz="2400" dirty="0"/>
              <a:t>„Seid ihr glücklich?“</a:t>
            </a:r>
          </a:p>
        </p:txBody>
      </p:sp>
      <p:sp>
        <p:nvSpPr>
          <p:cNvPr id="11" name="Rechteck 10">
            <a:extLst>
              <a:ext uri="{FF2B5EF4-FFF2-40B4-BE49-F238E27FC236}">
                <a16:creationId xmlns:a16="http://schemas.microsoft.com/office/drawing/2014/main" id="{FF54C272-A03F-404C-9E9E-33814C5505F2}"/>
              </a:ext>
            </a:extLst>
          </p:cNvPr>
          <p:cNvSpPr/>
          <p:nvPr/>
        </p:nvSpPr>
        <p:spPr>
          <a:xfrm>
            <a:off x="11269532" y="5843700"/>
            <a:ext cx="590225" cy="923330"/>
          </a:xfrm>
          <a:prstGeom prst="rect">
            <a:avLst/>
          </a:prstGeom>
          <a:noFill/>
        </p:spPr>
        <p:txBody>
          <a:bodyPr wrap="none" lIns="91440" tIns="45720" rIns="91440" bIns="45720">
            <a:spAutoFit/>
          </a:bodyPr>
          <a:lstStyle/>
          <a:p>
            <a:pPr algn="ctr"/>
            <a:r>
              <a:rPr lang="de-DE" sz="5400" b="1" cap="none" spc="0" dirty="0">
                <a:ln w="6600">
                  <a:solidFill>
                    <a:schemeClr val="accent2"/>
                  </a:solidFill>
                  <a:prstDash val="solid"/>
                </a:ln>
                <a:solidFill>
                  <a:srgbClr val="FFFFFF"/>
                </a:solidFill>
                <a:effectLst>
                  <a:outerShdw dist="38100" dir="2700000" algn="tl" rotWithShape="0">
                    <a:schemeClr val="accent2"/>
                  </a:outerShdw>
                </a:effectLst>
              </a:rPr>
              <a:t>1</a:t>
            </a:r>
          </a:p>
        </p:txBody>
      </p:sp>
    </p:spTree>
    <p:extLst>
      <p:ext uri="{BB962C8B-B14F-4D97-AF65-F5344CB8AC3E}">
        <p14:creationId xmlns:p14="http://schemas.microsoft.com/office/powerpoint/2010/main" val="2981381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CAFCCB6C-81EC-4545-9F31-A92996D453C9}"/>
              </a:ext>
            </a:extLst>
          </p:cNvPr>
          <p:cNvSpPr txBox="1"/>
          <p:nvPr/>
        </p:nvSpPr>
        <p:spPr>
          <a:xfrm>
            <a:off x="875489" y="2237363"/>
            <a:ext cx="8273374" cy="1569660"/>
          </a:xfrm>
          <a:prstGeom prst="rect">
            <a:avLst/>
          </a:prstGeom>
          <a:noFill/>
        </p:spPr>
        <p:txBody>
          <a:bodyPr wrap="square">
            <a:spAutoFit/>
          </a:bodyPr>
          <a:lstStyle/>
          <a:p>
            <a:pPr algn="ctr"/>
            <a:r>
              <a:rPr lang="de-AT" sz="3200" dirty="0">
                <a:effectLst/>
                <a:latin typeface="Arial" panose="020B0604020202020204" pitchFamily="34" charset="0"/>
              </a:rPr>
              <a:t>"Ich wünsche, dass ihr glücklich seid, dass ihr lacht, strahlt und euch freut, damit andere durch euch glücklich werden."</a:t>
            </a:r>
            <a:endParaRPr lang="de-AT" sz="3200" dirty="0"/>
          </a:p>
        </p:txBody>
      </p:sp>
      <p:sp>
        <p:nvSpPr>
          <p:cNvPr id="4" name="Rechteck 3">
            <a:extLst>
              <a:ext uri="{FF2B5EF4-FFF2-40B4-BE49-F238E27FC236}">
                <a16:creationId xmlns:a16="http://schemas.microsoft.com/office/drawing/2014/main" id="{16DE68D3-E049-45E1-ACFB-CF34C195C44E}"/>
              </a:ext>
            </a:extLst>
          </p:cNvPr>
          <p:cNvSpPr/>
          <p:nvPr/>
        </p:nvSpPr>
        <p:spPr>
          <a:xfrm>
            <a:off x="11423474" y="5934670"/>
            <a:ext cx="590225" cy="923330"/>
          </a:xfrm>
          <a:prstGeom prst="rect">
            <a:avLst/>
          </a:prstGeom>
          <a:noFill/>
        </p:spPr>
        <p:txBody>
          <a:bodyPr wrap="none" lIns="91440" tIns="45720" rIns="91440" bIns="45720">
            <a:spAutoFit/>
          </a:bodyPr>
          <a:lstStyle/>
          <a:p>
            <a:pPr algn="ctr"/>
            <a:r>
              <a:rPr lang="de-DE" sz="5400" b="1" cap="none" spc="0" dirty="0">
                <a:ln w="6600">
                  <a:solidFill>
                    <a:schemeClr val="accent2"/>
                  </a:solidFill>
                  <a:prstDash val="solid"/>
                </a:ln>
                <a:solidFill>
                  <a:srgbClr val="FFFFFF"/>
                </a:solidFill>
                <a:effectLst>
                  <a:outerShdw dist="38100" dir="2700000" algn="tl" rotWithShape="0">
                    <a:schemeClr val="accent2"/>
                  </a:outerShdw>
                </a:effectLst>
              </a:rPr>
              <a:t>2</a:t>
            </a:r>
          </a:p>
        </p:txBody>
      </p:sp>
    </p:spTree>
    <p:extLst>
      <p:ext uri="{BB962C8B-B14F-4D97-AF65-F5344CB8AC3E}">
        <p14:creationId xmlns:p14="http://schemas.microsoft.com/office/powerpoint/2010/main" val="24667417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CB636446-2649-4184-AE17-B74C535679DC}"/>
              </a:ext>
            </a:extLst>
          </p:cNvPr>
          <p:cNvSpPr txBox="1"/>
          <p:nvPr/>
        </p:nvSpPr>
        <p:spPr>
          <a:xfrm>
            <a:off x="676406" y="1465546"/>
            <a:ext cx="8718115" cy="4401205"/>
          </a:xfrm>
          <a:prstGeom prst="rect">
            <a:avLst/>
          </a:prstGeom>
          <a:noFill/>
        </p:spPr>
        <p:txBody>
          <a:bodyPr wrap="square">
            <a:spAutoFit/>
          </a:bodyPr>
          <a:lstStyle/>
          <a:p>
            <a:pPr algn="ctr"/>
            <a:r>
              <a:rPr lang="de-AT" sz="2800" dirty="0"/>
              <a:t>Sei nicht Sklave, sondern Herr deiner Stimmungen. Bist du aber so verärgert, so gedrückt, so wund, daß dein Geist selbst im Gebet nicht Erlösung und Ruhe findet, so gehe eilends hin und bereite einem Geringen, einem Bekümmerten, einem schuldigen oder unschuldig Leidenden - eine Freude! Opfere dich, deine Gabe, deine Zeit, deine Ruhe einem anderen, einem, dem mehr als dir auferlegt ist - und deine unglückliche Stimmung löst sich auf in gottselige, gottzufriedene Ergebung.</a:t>
            </a:r>
          </a:p>
        </p:txBody>
      </p:sp>
      <p:sp>
        <p:nvSpPr>
          <p:cNvPr id="4" name="Rechteck 3">
            <a:extLst>
              <a:ext uri="{FF2B5EF4-FFF2-40B4-BE49-F238E27FC236}">
                <a16:creationId xmlns:a16="http://schemas.microsoft.com/office/drawing/2014/main" id="{7B71288F-ABFE-49F6-A0BF-258F043BD3D9}"/>
              </a:ext>
            </a:extLst>
          </p:cNvPr>
          <p:cNvSpPr/>
          <p:nvPr/>
        </p:nvSpPr>
        <p:spPr>
          <a:xfrm>
            <a:off x="11349917" y="5934670"/>
            <a:ext cx="590225" cy="923330"/>
          </a:xfrm>
          <a:prstGeom prst="rect">
            <a:avLst/>
          </a:prstGeom>
          <a:noFill/>
        </p:spPr>
        <p:txBody>
          <a:bodyPr wrap="none" lIns="91440" tIns="45720" rIns="91440" bIns="45720">
            <a:spAutoFit/>
          </a:bodyPr>
          <a:lstStyle/>
          <a:p>
            <a:pPr algn="ctr"/>
            <a:r>
              <a:rPr lang="de-DE" sz="5400" b="1" cap="none" spc="0" dirty="0">
                <a:ln w="6600">
                  <a:solidFill>
                    <a:schemeClr val="accent2"/>
                  </a:solidFill>
                  <a:prstDash val="solid"/>
                </a:ln>
                <a:solidFill>
                  <a:srgbClr val="FFFFFF"/>
                </a:solidFill>
                <a:effectLst>
                  <a:outerShdw dist="38100" dir="2700000" algn="tl" rotWithShape="0">
                    <a:schemeClr val="accent2"/>
                  </a:outerShdw>
                </a:effectLst>
              </a:rPr>
              <a:t>3</a:t>
            </a:r>
          </a:p>
        </p:txBody>
      </p:sp>
    </p:spTree>
    <p:extLst>
      <p:ext uri="{BB962C8B-B14F-4D97-AF65-F5344CB8AC3E}">
        <p14:creationId xmlns:p14="http://schemas.microsoft.com/office/powerpoint/2010/main" val="626941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001E1E44-C86D-4421-93F7-C90DE383BB04}"/>
              </a:ext>
            </a:extLst>
          </p:cNvPr>
          <p:cNvSpPr txBox="1"/>
          <p:nvPr/>
        </p:nvSpPr>
        <p:spPr>
          <a:xfrm>
            <a:off x="1137679" y="1684812"/>
            <a:ext cx="8509246" cy="3785652"/>
          </a:xfrm>
          <a:prstGeom prst="rect">
            <a:avLst/>
          </a:prstGeom>
          <a:noFill/>
        </p:spPr>
        <p:txBody>
          <a:bodyPr wrap="square">
            <a:spAutoFit/>
          </a:bodyPr>
          <a:lstStyle/>
          <a:p>
            <a:pPr algn="ctr"/>
            <a:r>
              <a:rPr lang="de-AT" sz="2400" dirty="0"/>
              <a:t>In dieser Welt beeinflussen uns zwei Gefühle: </a:t>
            </a:r>
          </a:p>
          <a:p>
            <a:pPr algn="ctr"/>
            <a:br>
              <a:rPr lang="de-AT" sz="2400" dirty="0"/>
            </a:br>
            <a:r>
              <a:rPr lang="de-AT" sz="2400" dirty="0">
                <a:hlinkClick r:id="rId2"/>
              </a:rPr>
              <a:t>Freude</a:t>
            </a:r>
            <a:r>
              <a:rPr lang="de-AT" sz="2400" dirty="0"/>
              <a:t> und Schmerz. Die </a:t>
            </a:r>
            <a:r>
              <a:rPr lang="de-AT" sz="2400" dirty="0">
                <a:hlinkClick r:id="rId3"/>
              </a:rPr>
              <a:t>Freude</a:t>
            </a:r>
            <a:r>
              <a:rPr lang="de-AT" sz="2400" dirty="0"/>
              <a:t> verleiht uns Schwingen. In Zeiten der </a:t>
            </a:r>
            <a:r>
              <a:rPr lang="de-AT" sz="2400" dirty="0">
                <a:hlinkClick r:id="rId4"/>
              </a:rPr>
              <a:t>Freude</a:t>
            </a:r>
            <a:r>
              <a:rPr lang="de-AT" sz="2400" dirty="0"/>
              <a:t> ist unsere Kraft belebter, unser Intellekt geschärfter und unser Begriffsvermögen weniger umzogen. Es fällt uns offenbar leichter, uns mit der Welt zu messen und unser Eignungsgebiet herauszufinden. Wenn aber Traurigkeit bei uns einkehrt, werden wir schwach, die Kraft verlässt uns, unser Fassungsvermögen wird trüb und unsere Intelligenz umschleiert.</a:t>
            </a:r>
            <a:endParaRPr lang="de-AT" sz="2000" dirty="0"/>
          </a:p>
        </p:txBody>
      </p:sp>
      <p:sp>
        <p:nvSpPr>
          <p:cNvPr id="2" name="Rechteck 1">
            <a:extLst>
              <a:ext uri="{FF2B5EF4-FFF2-40B4-BE49-F238E27FC236}">
                <a16:creationId xmlns:a16="http://schemas.microsoft.com/office/drawing/2014/main" id="{93BD8C78-62DC-46FD-BC31-EEB6E831F0DB}"/>
              </a:ext>
            </a:extLst>
          </p:cNvPr>
          <p:cNvSpPr/>
          <p:nvPr/>
        </p:nvSpPr>
        <p:spPr>
          <a:xfrm>
            <a:off x="11559616" y="6049347"/>
            <a:ext cx="632384" cy="923330"/>
          </a:xfrm>
          <a:prstGeom prst="rect">
            <a:avLst/>
          </a:prstGeom>
          <a:noFill/>
        </p:spPr>
        <p:txBody>
          <a:bodyPr wrap="square" lIns="91440" tIns="45720" rIns="91440" bIns="45720">
            <a:spAutoFit/>
          </a:bodyPr>
          <a:lstStyle/>
          <a:p>
            <a:pPr algn="ctr"/>
            <a:r>
              <a:rPr lang="de-DE" sz="5400" b="1" cap="none" spc="0" dirty="0">
                <a:ln w="6600">
                  <a:solidFill>
                    <a:schemeClr val="accent2"/>
                  </a:solidFill>
                  <a:prstDash val="solid"/>
                </a:ln>
                <a:solidFill>
                  <a:srgbClr val="FFFFFF"/>
                </a:solidFill>
                <a:effectLst>
                  <a:outerShdw dist="38100" dir="2700000" algn="tl" rotWithShape="0">
                    <a:schemeClr val="accent2"/>
                  </a:outerShdw>
                </a:effectLst>
              </a:rPr>
              <a:t>4</a:t>
            </a:r>
          </a:p>
        </p:txBody>
      </p:sp>
    </p:spTree>
    <p:extLst>
      <p:ext uri="{BB962C8B-B14F-4D97-AF65-F5344CB8AC3E}">
        <p14:creationId xmlns:p14="http://schemas.microsoft.com/office/powerpoint/2010/main" val="5779419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16040549-D598-4E45-B116-9941B9B793CA}"/>
              </a:ext>
            </a:extLst>
          </p:cNvPr>
          <p:cNvSpPr txBox="1"/>
          <p:nvPr/>
        </p:nvSpPr>
        <p:spPr>
          <a:xfrm>
            <a:off x="1145219" y="2352583"/>
            <a:ext cx="8003219" cy="2246769"/>
          </a:xfrm>
          <a:prstGeom prst="rect">
            <a:avLst/>
          </a:prstGeom>
          <a:noFill/>
        </p:spPr>
        <p:txBody>
          <a:bodyPr wrap="square">
            <a:spAutoFit/>
          </a:bodyPr>
          <a:lstStyle/>
          <a:p>
            <a:pPr algn="ctr"/>
            <a:r>
              <a:rPr lang="de-AT" sz="2800" dirty="0"/>
              <a:t>Kein menschliches Wesen bleibt von diesen beiden Einflüssen unberührt, doch alle Sorge und der Kummer, denen wir begegnen, kommen aus der Welt des Stoffes, die geistige Welt hingegen schenkt nur </a:t>
            </a:r>
            <a:r>
              <a:rPr lang="de-AT" sz="2800" dirty="0">
                <a:hlinkClick r:id="rId2"/>
              </a:rPr>
              <a:t>Freude</a:t>
            </a:r>
            <a:r>
              <a:rPr lang="de-AT" sz="2800" dirty="0"/>
              <a:t>. </a:t>
            </a:r>
          </a:p>
        </p:txBody>
      </p:sp>
      <p:sp>
        <p:nvSpPr>
          <p:cNvPr id="4" name="Rechteck 3">
            <a:extLst>
              <a:ext uri="{FF2B5EF4-FFF2-40B4-BE49-F238E27FC236}">
                <a16:creationId xmlns:a16="http://schemas.microsoft.com/office/drawing/2014/main" id="{1ABA7E89-376F-4FC0-BB9C-6A1275DDB328}"/>
              </a:ext>
            </a:extLst>
          </p:cNvPr>
          <p:cNvSpPr/>
          <p:nvPr/>
        </p:nvSpPr>
        <p:spPr>
          <a:xfrm>
            <a:off x="11239693" y="5825944"/>
            <a:ext cx="596637" cy="923330"/>
          </a:xfrm>
          <a:prstGeom prst="rect">
            <a:avLst/>
          </a:prstGeom>
          <a:noFill/>
        </p:spPr>
        <p:txBody>
          <a:bodyPr wrap="none" lIns="91440" tIns="45720" rIns="91440" bIns="45720">
            <a:spAutoFit/>
          </a:bodyPr>
          <a:lstStyle/>
          <a:p>
            <a:pPr algn="ctr"/>
            <a:r>
              <a:rPr lang="de-DE" sz="5400" b="1" cap="none" spc="50" dirty="0">
                <a:ln w="9525" cmpd="sng">
                  <a:solidFill>
                    <a:schemeClr val="accent1"/>
                  </a:solidFill>
                  <a:prstDash val="solid"/>
                </a:ln>
                <a:solidFill>
                  <a:srgbClr val="70AD47">
                    <a:tint val="1000"/>
                  </a:srgbClr>
                </a:solidFill>
                <a:effectLst>
                  <a:glow rad="38100">
                    <a:schemeClr val="accent1">
                      <a:alpha val="40000"/>
                    </a:schemeClr>
                  </a:glow>
                </a:effectLst>
              </a:rPr>
              <a:t>5</a:t>
            </a:r>
          </a:p>
        </p:txBody>
      </p:sp>
    </p:spTree>
    <p:extLst>
      <p:ext uri="{BB962C8B-B14F-4D97-AF65-F5344CB8AC3E}">
        <p14:creationId xmlns:p14="http://schemas.microsoft.com/office/powerpoint/2010/main" val="36256540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nlinemedien 1" title="Joy give us wing to fly">
            <a:hlinkClick r:id="" action="ppaction://media"/>
            <a:extLst>
              <a:ext uri="{FF2B5EF4-FFF2-40B4-BE49-F238E27FC236}">
                <a16:creationId xmlns:a16="http://schemas.microsoft.com/office/drawing/2014/main" id="{18657005-F953-4C85-AA8A-BDE55CBF5C45}"/>
              </a:ext>
            </a:extLst>
          </p:cNvPr>
          <p:cNvPicPr>
            <a:picLocks noRot="1" noChangeAspect="1"/>
          </p:cNvPicPr>
          <p:nvPr>
            <a:videoFile r:link="rId1"/>
          </p:nvPr>
        </p:nvPicPr>
        <p:blipFill>
          <a:blip r:embed="rId3"/>
          <a:stretch>
            <a:fillRect/>
          </a:stretch>
        </p:blipFill>
        <p:spPr>
          <a:xfrm>
            <a:off x="0" y="0"/>
            <a:ext cx="12138053" cy="6858000"/>
          </a:xfrm>
          <a:prstGeom prst="rect">
            <a:avLst/>
          </a:prstGeom>
        </p:spPr>
      </p:pic>
    </p:spTree>
    <p:extLst>
      <p:ext uri="{BB962C8B-B14F-4D97-AF65-F5344CB8AC3E}">
        <p14:creationId xmlns:p14="http://schemas.microsoft.com/office/powerpoint/2010/main" val="3907695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feld 6">
            <a:extLst>
              <a:ext uri="{FF2B5EF4-FFF2-40B4-BE49-F238E27FC236}">
                <a16:creationId xmlns:a16="http://schemas.microsoft.com/office/drawing/2014/main" id="{41B77671-B951-4586-8B71-0C65CF95D80F}"/>
              </a:ext>
            </a:extLst>
          </p:cNvPr>
          <p:cNvSpPr txBox="1"/>
          <p:nvPr/>
        </p:nvSpPr>
        <p:spPr>
          <a:xfrm>
            <a:off x="776614" y="2141951"/>
            <a:ext cx="8383043" cy="3416320"/>
          </a:xfrm>
          <a:prstGeom prst="rect">
            <a:avLst/>
          </a:prstGeom>
          <a:noFill/>
        </p:spPr>
        <p:txBody>
          <a:bodyPr wrap="square">
            <a:spAutoFit/>
          </a:bodyPr>
          <a:lstStyle/>
          <a:p>
            <a:pPr algn="ctr"/>
            <a:r>
              <a:rPr lang="de-AT" sz="3600" dirty="0"/>
              <a:t>Meide Sorge und Gram, sie schaffen schwere Übel.</a:t>
            </a:r>
          </a:p>
          <a:p>
            <a:pPr algn="ctr"/>
            <a:r>
              <a:rPr lang="de-AT" sz="3600" dirty="0"/>
              <a:t>Sprich: Neid zernagt den Körper, Zorn verbrennt die Leber. Meide beides, wie ihr den Löwen meidet.</a:t>
            </a:r>
          </a:p>
          <a:p>
            <a:pPr algn="ctr"/>
            <a:r>
              <a:rPr lang="de-AT" sz="3600" dirty="0"/>
              <a:t>Baha’u’llah </a:t>
            </a:r>
          </a:p>
        </p:txBody>
      </p:sp>
      <p:sp>
        <p:nvSpPr>
          <p:cNvPr id="8" name="Rechteck 7">
            <a:extLst>
              <a:ext uri="{FF2B5EF4-FFF2-40B4-BE49-F238E27FC236}">
                <a16:creationId xmlns:a16="http://schemas.microsoft.com/office/drawing/2014/main" id="{D4EF684F-618A-4EC5-9D5C-3367C14C9626}"/>
              </a:ext>
            </a:extLst>
          </p:cNvPr>
          <p:cNvSpPr/>
          <p:nvPr/>
        </p:nvSpPr>
        <p:spPr>
          <a:xfrm>
            <a:off x="11324865" y="5798218"/>
            <a:ext cx="590225" cy="923330"/>
          </a:xfrm>
          <a:prstGeom prst="rect">
            <a:avLst/>
          </a:prstGeom>
          <a:noFill/>
        </p:spPr>
        <p:txBody>
          <a:bodyPr wrap="none" lIns="91440" tIns="45720" rIns="91440" bIns="45720">
            <a:spAutoFit/>
          </a:bodyPr>
          <a:lstStyle/>
          <a:p>
            <a:pPr algn="ctr"/>
            <a:r>
              <a:rPr lang="de-DE" sz="5400" b="1" cap="none" spc="0" dirty="0">
                <a:ln w="6600">
                  <a:solidFill>
                    <a:schemeClr val="accent2"/>
                  </a:solidFill>
                  <a:prstDash val="solid"/>
                </a:ln>
                <a:solidFill>
                  <a:srgbClr val="FFFFFF"/>
                </a:solidFill>
                <a:effectLst>
                  <a:outerShdw dist="38100" dir="2700000" algn="tl" rotWithShape="0">
                    <a:schemeClr val="accent2"/>
                  </a:outerShdw>
                </a:effectLst>
              </a:rPr>
              <a:t>6</a:t>
            </a:r>
          </a:p>
        </p:txBody>
      </p:sp>
    </p:spTree>
    <p:extLst>
      <p:ext uri="{BB962C8B-B14F-4D97-AF65-F5344CB8AC3E}">
        <p14:creationId xmlns:p14="http://schemas.microsoft.com/office/powerpoint/2010/main" val="40409907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C1AD8226-D772-48AD-BE1F-C2F79DA15C9A}"/>
              </a:ext>
            </a:extLst>
          </p:cNvPr>
          <p:cNvSpPr txBox="1"/>
          <p:nvPr/>
        </p:nvSpPr>
        <p:spPr>
          <a:xfrm>
            <a:off x="1393795" y="1828800"/>
            <a:ext cx="7688062" cy="3757567"/>
          </a:xfrm>
          <a:prstGeom prst="rect">
            <a:avLst/>
          </a:prstGeom>
          <a:noFill/>
        </p:spPr>
        <p:txBody>
          <a:bodyPr wrap="square">
            <a:spAutoFit/>
          </a:bodyPr>
          <a:lstStyle/>
          <a:p>
            <a:pPr algn="ctr">
              <a:lnSpc>
                <a:spcPct val="107000"/>
              </a:lnSpc>
              <a:spcAft>
                <a:spcPts val="800"/>
              </a:spcAft>
            </a:pPr>
            <a:r>
              <a:rPr lang="de-AT" sz="3200" dirty="0">
                <a:effectLst/>
                <a:latin typeface="Calibri" panose="020F0502020204030204" pitchFamily="34" charset="0"/>
                <a:ea typeface="Calibri" panose="020F0502020204030204" pitchFamily="34" charset="0"/>
                <a:cs typeface="Times New Roman" panose="02020603050405020304" pitchFamily="18" charset="0"/>
              </a:rPr>
              <a:t>Verzweifle nicht, lächle vielmehr durch die Gnade deines Herrn; sei nicht betrübt, wenn dir irdische Schwierigkeiten und Kummer begegnen, denn sie sind vergänglich - und dein sei ewige Unsterblichkeit, Menschenalter und Jahrhunderte, Zeiten und Zyklen hindurch.</a:t>
            </a:r>
            <a:endParaRPr lang="de-AT"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hteck 3">
            <a:extLst>
              <a:ext uri="{FF2B5EF4-FFF2-40B4-BE49-F238E27FC236}">
                <a16:creationId xmlns:a16="http://schemas.microsoft.com/office/drawing/2014/main" id="{7D45B840-0F3C-4D7C-8C19-C53A05A6FE34}"/>
              </a:ext>
            </a:extLst>
          </p:cNvPr>
          <p:cNvSpPr/>
          <p:nvPr/>
        </p:nvSpPr>
        <p:spPr>
          <a:xfrm>
            <a:off x="11029834" y="5934670"/>
            <a:ext cx="590225" cy="923330"/>
          </a:xfrm>
          <a:prstGeom prst="rect">
            <a:avLst/>
          </a:prstGeom>
          <a:noFill/>
        </p:spPr>
        <p:txBody>
          <a:bodyPr wrap="none" lIns="91440" tIns="45720" rIns="91440" bIns="45720">
            <a:spAutoFit/>
          </a:bodyPr>
          <a:lstStyle/>
          <a:p>
            <a:pPr algn="ctr"/>
            <a:r>
              <a:rPr lang="de-DE" sz="5400" b="1" cap="none" spc="0" dirty="0">
                <a:ln w="6600">
                  <a:solidFill>
                    <a:schemeClr val="accent2"/>
                  </a:solidFill>
                  <a:prstDash val="solid"/>
                </a:ln>
                <a:solidFill>
                  <a:srgbClr val="FFFFFF"/>
                </a:solidFill>
                <a:effectLst>
                  <a:outerShdw dist="38100" dir="2700000" algn="tl" rotWithShape="0">
                    <a:schemeClr val="accent2"/>
                  </a:outerShdw>
                </a:effectLst>
              </a:rPr>
              <a:t>7</a:t>
            </a:r>
          </a:p>
        </p:txBody>
      </p:sp>
    </p:spTree>
    <p:extLst>
      <p:ext uri="{BB962C8B-B14F-4D97-AF65-F5344CB8AC3E}">
        <p14:creationId xmlns:p14="http://schemas.microsoft.com/office/powerpoint/2010/main" val="3779971739"/>
      </p:ext>
    </p:extLst>
  </p:cSld>
  <p:clrMapOvr>
    <a:masterClrMapping/>
  </p:clrMapOvr>
</p:sld>
</file>

<file path=ppt/theme/theme1.xml><?xml version="1.0" encoding="utf-8"?>
<a:theme xmlns:a="http://schemas.openxmlformats.org/drawingml/2006/main" name="Facette">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0</TotalTime>
  <Words>708</Words>
  <Application>Microsoft Office PowerPoint</Application>
  <PresentationFormat>Breitbild</PresentationFormat>
  <Paragraphs>32</Paragraphs>
  <Slides>13</Slides>
  <Notes>0</Notes>
  <HiddenSlides>0</HiddenSlides>
  <MMClips>3</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13</vt:i4>
      </vt:variant>
    </vt:vector>
  </HeadingPairs>
  <TitlesOfParts>
    <vt:vector size="18" baseType="lpstr">
      <vt:lpstr>Arial</vt:lpstr>
      <vt:lpstr>Calibri</vt:lpstr>
      <vt:lpstr>Trebuchet MS</vt:lpstr>
      <vt:lpstr>Wingdings 3</vt:lpstr>
      <vt:lpstr>Facette</vt:lpstr>
      <vt:lpstr>JOY</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Shirin</dc:creator>
  <cp:lastModifiedBy>Shirin</cp:lastModifiedBy>
  <cp:revision>22</cp:revision>
  <dcterms:created xsi:type="dcterms:W3CDTF">2021-01-25T20:40:07Z</dcterms:created>
  <dcterms:modified xsi:type="dcterms:W3CDTF">2021-01-30T19:24:12Z</dcterms:modified>
</cp:coreProperties>
</file>