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6" r:id="rId3"/>
    <p:sldId id="284" r:id="rId4"/>
    <p:sldId id="258" r:id="rId5"/>
    <p:sldId id="259" r:id="rId6"/>
    <p:sldId id="260" r:id="rId7"/>
    <p:sldId id="257" r:id="rId8"/>
    <p:sldId id="262" r:id="rId9"/>
    <p:sldId id="268" r:id="rId10"/>
    <p:sldId id="264" r:id="rId11"/>
    <p:sldId id="265" r:id="rId12"/>
    <p:sldId id="270" r:id="rId13"/>
    <p:sldId id="271" r:id="rId14"/>
    <p:sldId id="266" r:id="rId15"/>
    <p:sldId id="273" r:id="rId16"/>
    <p:sldId id="276" r:id="rId17"/>
    <p:sldId id="274" r:id="rId18"/>
    <p:sldId id="285" r:id="rId19"/>
    <p:sldId id="28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4" autoAdjust="0"/>
    <p:restoredTop sz="94660"/>
  </p:normalViewPr>
  <p:slideViewPr>
    <p:cSldViewPr snapToGrid="0">
      <p:cViewPr varScale="1">
        <p:scale>
          <a:sx n="79" d="100"/>
          <a:sy n="79" d="100"/>
        </p:scale>
        <p:origin x="86" y="2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de-DE"/>
              <a:t>Mastertitelformat bearbeiten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2/20/2021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‹Nr.›</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de-DE"/>
              <a:t>Mastertitelformat bearbeiten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de-DE"/>
              <a:t>Mastertitelformat bearbeiten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de-DE"/>
              <a:t>Mastertitelformat bearbeiten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de-DE"/>
              <a:t>Mastertitelformat bearbeiten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de-DE"/>
              <a:t>Mastertitelformat bearbeiten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de-DE"/>
              <a:t>Mastertitelformat bearbeiten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de-DE"/>
              <a:t>Mastertitelformat bearbeiten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2/20/2021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IM0r33daXhA?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8YrU0-BFjKA?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holy-writings.com/index.php?a=HIGHLIGHT&amp;d=/de/Bahaitum/Authentisches%20Schrifttum/Bahaullah/Botschaften%20aus%20Akka.txt&amp;q=Charakter&amp;q2=2&amp;c=1#phrase-2"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0D12F2-8380-4480-B207-310CCA23BF31}"/>
              </a:ext>
            </a:extLst>
          </p:cNvPr>
          <p:cNvSpPr>
            <a:spLocks noGrp="1"/>
          </p:cNvSpPr>
          <p:nvPr>
            <p:ph type="ctrTitle"/>
          </p:nvPr>
        </p:nvSpPr>
        <p:spPr/>
        <p:txBody>
          <a:bodyPr/>
          <a:lstStyle/>
          <a:p>
            <a:r>
              <a:rPr lang="de-AT" dirty="0"/>
              <a:t>TUGENDEN</a:t>
            </a:r>
          </a:p>
        </p:txBody>
      </p:sp>
    </p:spTree>
    <p:extLst>
      <p:ext uri="{BB962C8B-B14F-4D97-AF65-F5344CB8AC3E}">
        <p14:creationId xmlns:p14="http://schemas.microsoft.com/office/powerpoint/2010/main" val="38680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98A68FC-3CA7-425D-A86F-E9904B20CA9C}"/>
              </a:ext>
            </a:extLst>
          </p:cNvPr>
          <p:cNvSpPr txBox="1"/>
          <p:nvPr/>
        </p:nvSpPr>
        <p:spPr>
          <a:xfrm>
            <a:off x="3218155" y="2284655"/>
            <a:ext cx="6116714" cy="2233688"/>
          </a:xfrm>
          <a:prstGeom prst="rect">
            <a:avLst/>
          </a:prstGeom>
          <a:noFill/>
        </p:spPr>
        <p:txBody>
          <a:bodyPr wrap="square">
            <a:spAutoFit/>
          </a:bodyPr>
          <a:lstStyle/>
          <a:p>
            <a:pPr algn="ctr">
              <a:lnSpc>
                <a:spcPct val="107000"/>
              </a:lnSpc>
              <a:spcAft>
                <a:spcPts val="800"/>
              </a:spcAft>
            </a:pPr>
            <a:r>
              <a:rPr lang="de-AT" sz="4400" dirty="0">
                <a:effectLst/>
                <a:latin typeface="Calibri" panose="020F0502020204030204" pitchFamily="34" charset="0"/>
                <a:ea typeface="Calibri" panose="020F0502020204030204" pitchFamily="34" charset="0"/>
                <a:cs typeface="Times New Roman" panose="02020603050405020304" pitchFamily="18" charset="0"/>
              </a:rPr>
              <a:t>Eine </a:t>
            </a:r>
            <a:r>
              <a:rPr lang="de-AT" sz="4400" dirty="0">
                <a:solidFill>
                  <a:schemeClr val="accent6">
                    <a:lumMod val="75000"/>
                  </a:schemeClr>
                </a:solidFill>
                <a:effectLst/>
                <a:latin typeface="Castellar" panose="020A0402060406010301" pitchFamily="18" charset="0"/>
                <a:ea typeface="Calibri" panose="020F0502020204030204" pitchFamily="34" charset="0"/>
                <a:cs typeface="Times New Roman" panose="02020603050405020304" pitchFamily="18" charset="0"/>
              </a:rPr>
              <a:t>freundliche</a:t>
            </a:r>
            <a:r>
              <a:rPr lang="de-AT" sz="4400" dirty="0">
                <a:effectLst/>
                <a:latin typeface="Calibri" panose="020F0502020204030204" pitchFamily="34" charset="0"/>
                <a:ea typeface="Calibri" panose="020F0502020204030204" pitchFamily="34" charset="0"/>
                <a:cs typeface="Times New Roman" panose="02020603050405020304" pitchFamily="18" charset="0"/>
              </a:rPr>
              <a:t> Zunge ist ein Magnet für die Menschenherzen</a:t>
            </a:r>
          </a:p>
        </p:txBody>
      </p:sp>
      <p:sp>
        <p:nvSpPr>
          <p:cNvPr id="2" name="Rechteck 1">
            <a:extLst>
              <a:ext uri="{FF2B5EF4-FFF2-40B4-BE49-F238E27FC236}">
                <a16:creationId xmlns:a16="http://schemas.microsoft.com/office/drawing/2014/main" id="{9866507D-9DB9-4FA9-93A2-6B1789AFDDE1}"/>
              </a:ext>
            </a:extLst>
          </p:cNvPr>
          <p:cNvSpPr/>
          <p:nvPr/>
        </p:nvSpPr>
        <p:spPr>
          <a:xfrm>
            <a:off x="10884303" y="5324037"/>
            <a:ext cx="510075" cy="923330"/>
          </a:xfrm>
          <a:prstGeom prst="rect">
            <a:avLst/>
          </a:prstGeom>
          <a:noFill/>
        </p:spPr>
        <p:txBody>
          <a:bodyPr wrap="none" lIns="91440" tIns="45720" rIns="91440" bIns="45720">
            <a:spAutoFit/>
          </a:bodyPr>
          <a:lstStyle/>
          <a:p>
            <a:pPr algn="ctr"/>
            <a:r>
              <a:rPr lang="de-DE"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8</a:t>
            </a:r>
          </a:p>
        </p:txBody>
      </p:sp>
    </p:spTree>
    <p:extLst>
      <p:ext uri="{BB962C8B-B14F-4D97-AF65-F5344CB8AC3E}">
        <p14:creationId xmlns:p14="http://schemas.microsoft.com/office/powerpoint/2010/main" val="1337370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256D39C2-A988-4C5F-B3DD-C582DC7141D9}"/>
              </a:ext>
            </a:extLst>
          </p:cNvPr>
          <p:cNvSpPr txBox="1"/>
          <p:nvPr/>
        </p:nvSpPr>
        <p:spPr>
          <a:xfrm>
            <a:off x="1429305" y="1979720"/>
            <a:ext cx="9099612" cy="2554545"/>
          </a:xfrm>
          <a:prstGeom prst="rect">
            <a:avLst/>
          </a:prstGeom>
          <a:noFill/>
        </p:spPr>
        <p:txBody>
          <a:bodyPr wrap="square">
            <a:spAutoFit/>
          </a:bodyPr>
          <a:lstStyle/>
          <a:p>
            <a:pPr algn="ctr"/>
            <a:r>
              <a:rPr lang="de-AT" sz="4000" dirty="0">
                <a:effectLst/>
                <a:latin typeface="Calibri Light" panose="020F0302020204030204" pitchFamily="34" charset="0"/>
                <a:ea typeface="Calibri" panose="020F0502020204030204" pitchFamily="34" charset="0"/>
              </a:rPr>
              <a:t>Wahrlich, durch </a:t>
            </a:r>
            <a:r>
              <a:rPr lang="de-AT" sz="4000" dirty="0">
                <a:solidFill>
                  <a:schemeClr val="accent6">
                    <a:lumMod val="75000"/>
                  </a:schemeClr>
                </a:solidFill>
                <a:effectLst/>
                <a:latin typeface="Castellar" panose="020A0402060406010301" pitchFamily="18" charset="0"/>
                <a:ea typeface="Calibri" panose="020F0502020204030204" pitchFamily="34" charset="0"/>
              </a:rPr>
              <a:t>Demut</a:t>
            </a:r>
            <a:r>
              <a:rPr lang="de-AT" sz="4000" dirty="0">
                <a:effectLst/>
                <a:latin typeface="Calibri Light" panose="020F0302020204030204" pitchFamily="34" charset="0"/>
                <a:ea typeface="Calibri" panose="020F0502020204030204" pitchFamily="34" charset="0"/>
              </a:rPr>
              <a:t> wird der Mensch zum Himmel des Ruhmes und der Macht emporgehoben, Stolz dagegen lässt ihn auf die niedrigste Stufe sinken.</a:t>
            </a:r>
            <a:endParaRPr lang="de-AT" sz="4000" dirty="0"/>
          </a:p>
        </p:txBody>
      </p:sp>
      <p:sp>
        <p:nvSpPr>
          <p:cNvPr id="2" name="Rechteck 1">
            <a:extLst>
              <a:ext uri="{FF2B5EF4-FFF2-40B4-BE49-F238E27FC236}">
                <a16:creationId xmlns:a16="http://schemas.microsoft.com/office/drawing/2014/main" id="{1E7BEA3D-53B5-42AE-8D0D-9F41117E52F8}"/>
              </a:ext>
            </a:extLst>
          </p:cNvPr>
          <p:cNvSpPr/>
          <p:nvPr/>
        </p:nvSpPr>
        <p:spPr>
          <a:xfrm>
            <a:off x="10959717" y="5427731"/>
            <a:ext cx="510075" cy="923330"/>
          </a:xfrm>
          <a:prstGeom prst="rect">
            <a:avLst/>
          </a:prstGeom>
          <a:noFill/>
        </p:spPr>
        <p:txBody>
          <a:bodyPr wrap="none" lIns="91440" tIns="45720" rIns="91440" bIns="45720">
            <a:spAutoFit/>
          </a:bodyPr>
          <a:lstStyle/>
          <a:p>
            <a:pPr algn="ctr"/>
            <a:r>
              <a:rPr lang="de-DE"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9</a:t>
            </a:r>
          </a:p>
        </p:txBody>
      </p:sp>
    </p:spTree>
    <p:extLst>
      <p:ext uri="{BB962C8B-B14F-4D97-AF65-F5344CB8AC3E}">
        <p14:creationId xmlns:p14="http://schemas.microsoft.com/office/powerpoint/2010/main" val="3463280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6C318C4-2634-4302-AFC8-32C62F798034}"/>
              </a:ext>
            </a:extLst>
          </p:cNvPr>
          <p:cNvSpPr txBox="1"/>
          <p:nvPr/>
        </p:nvSpPr>
        <p:spPr>
          <a:xfrm>
            <a:off x="2317072" y="2201661"/>
            <a:ext cx="7901126" cy="2308324"/>
          </a:xfrm>
          <a:prstGeom prst="rect">
            <a:avLst/>
          </a:prstGeom>
          <a:noFill/>
        </p:spPr>
        <p:txBody>
          <a:bodyPr wrap="square">
            <a:spAutoFit/>
          </a:bodyPr>
          <a:lstStyle/>
          <a:p>
            <a:pPr algn="ctr"/>
            <a:r>
              <a:rPr lang="de-AT" sz="4800" dirty="0"/>
              <a:t>Wir sollten allezeit unsere </a:t>
            </a:r>
            <a:r>
              <a:rPr lang="de-AT" sz="4800" dirty="0">
                <a:solidFill>
                  <a:schemeClr val="accent6">
                    <a:lumMod val="75000"/>
                  </a:schemeClr>
                </a:solidFill>
                <a:latin typeface="Castellar" panose="020A0402060406010301" pitchFamily="18" charset="0"/>
              </a:rPr>
              <a:t>Wahrhaftigkeit</a:t>
            </a:r>
            <a:r>
              <a:rPr lang="de-AT" sz="4800" dirty="0"/>
              <a:t> und </a:t>
            </a:r>
            <a:r>
              <a:rPr lang="de-AT" sz="4800" dirty="0">
                <a:solidFill>
                  <a:schemeClr val="accent6">
                    <a:lumMod val="75000"/>
                  </a:schemeClr>
                </a:solidFill>
                <a:latin typeface="Castellar" panose="020A0402060406010301" pitchFamily="18" charset="0"/>
              </a:rPr>
              <a:t>Aufrichtigkeit </a:t>
            </a:r>
            <a:r>
              <a:rPr lang="de-AT" sz="4800" dirty="0"/>
              <a:t>zeigen. </a:t>
            </a:r>
          </a:p>
        </p:txBody>
      </p:sp>
      <p:sp>
        <p:nvSpPr>
          <p:cNvPr id="2" name="Rechteck 1">
            <a:extLst>
              <a:ext uri="{FF2B5EF4-FFF2-40B4-BE49-F238E27FC236}">
                <a16:creationId xmlns:a16="http://schemas.microsoft.com/office/drawing/2014/main" id="{D4CA742C-FCB9-4021-B1F1-844D59869F19}"/>
              </a:ext>
            </a:extLst>
          </p:cNvPr>
          <p:cNvSpPr/>
          <p:nvPr/>
        </p:nvSpPr>
        <p:spPr>
          <a:xfrm>
            <a:off x="10605844" y="5276902"/>
            <a:ext cx="784189" cy="923330"/>
          </a:xfrm>
          <a:prstGeom prst="rect">
            <a:avLst/>
          </a:prstGeom>
          <a:noFill/>
        </p:spPr>
        <p:txBody>
          <a:bodyPr wrap="none" lIns="91440" tIns="45720" rIns="91440" bIns="45720">
            <a:spAutoFit/>
          </a:bodyPr>
          <a:lstStyle/>
          <a:p>
            <a:pPr algn="ctr"/>
            <a:r>
              <a:rPr lang="de-DE"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10</a:t>
            </a:r>
          </a:p>
        </p:txBody>
      </p:sp>
    </p:spTree>
    <p:extLst>
      <p:ext uri="{BB962C8B-B14F-4D97-AF65-F5344CB8AC3E}">
        <p14:creationId xmlns:p14="http://schemas.microsoft.com/office/powerpoint/2010/main" val="40348618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A67E88D-50D9-40F4-B027-51773112BCDB}"/>
              </a:ext>
            </a:extLst>
          </p:cNvPr>
          <p:cNvSpPr txBox="1"/>
          <p:nvPr/>
        </p:nvSpPr>
        <p:spPr>
          <a:xfrm>
            <a:off x="1384917" y="2290439"/>
            <a:ext cx="9512423" cy="2308324"/>
          </a:xfrm>
          <a:prstGeom prst="rect">
            <a:avLst/>
          </a:prstGeom>
          <a:noFill/>
        </p:spPr>
        <p:txBody>
          <a:bodyPr wrap="square">
            <a:spAutoFit/>
          </a:bodyPr>
          <a:lstStyle/>
          <a:p>
            <a:pPr algn="ctr"/>
            <a:r>
              <a:rPr lang="de-AT" sz="4800" dirty="0"/>
              <a:t>Sei glücklich und zufrieden und erhebe Dich, Gott zu danken, damit </a:t>
            </a:r>
            <a:r>
              <a:rPr lang="de-AT" sz="4800" dirty="0">
                <a:solidFill>
                  <a:schemeClr val="accent6">
                    <a:lumMod val="75000"/>
                  </a:schemeClr>
                </a:solidFill>
                <a:latin typeface="Castellar" panose="020A0402060406010301" pitchFamily="18" charset="0"/>
              </a:rPr>
              <a:t>Dankbarkeit</a:t>
            </a:r>
            <a:r>
              <a:rPr lang="de-AT" sz="4800" dirty="0"/>
              <a:t> die Gaben mehre. </a:t>
            </a:r>
          </a:p>
        </p:txBody>
      </p:sp>
      <p:sp>
        <p:nvSpPr>
          <p:cNvPr id="2" name="Rechteck 1">
            <a:extLst>
              <a:ext uri="{FF2B5EF4-FFF2-40B4-BE49-F238E27FC236}">
                <a16:creationId xmlns:a16="http://schemas.microsoft.com/office/drawing/2014/main" id="{704053CA-9EBB-4066-BA35-5261699EE476}"/>
              </a:ext>
            </a:extLst>
          </p:cNvPr>
          <p:cNvSpPr/>
          <p:nvPr/>
        </p:nvSpPr>
        <p:spPr>
          <a:xfrm>
            <a:off x="10772893" y="5399450"/>
            <a:ext cx="732893" cy="923330"/>
          </a:xfrm>
          <a:prstGeom prst="rect">
            <a:avLst/>
          </a:prstGeom>
          <a:noFill/>
        </p:spPr>
        <p:txBody>
          <a:bodyPr wrap="none" lIns="91440" tIns="45720" rIns="91440" bIns="45720">
            <a:spAutoFit/>
          </a:bodyPr>
          <a:lstStyle/>
          <a:p>
            <a:pPr algn="ctr"/>
            <a:r>
              <a:rPr lang="de-DE"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11</a:t>
            </a:r>
          </a:p>
        </p:txBody>
      </p:sp>
    </p:spTree>
    <p:extLst>
      <p:ext uri="{BB962C8B-B14F-4D97-AF65-F5344CB8AC3E}">
        <p14:creationId xmlns:p14="http://schemas.microsoft.com/office/powerpoint/2010/main" val="18740563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33248DD-A9A3-4B0D-9641-E38D7E0F507A}"/>
              </a:ext>
            </a:extLst>
          </p:cNvPr>
          <p:cNvSpPr txBox="1"/>
          <p:nvPr/>
        </p:nvSpPr>
        <p:spPr>
          <a:xfrm>
            <a:off x="1651248" y="2467993"/>
            <a:ext cx="9259408" cy="2308324"/>
          </a:xfrm>
          <a:prstGeom prst="rect">
            <a:avLst/>
          </a:prstGeom>
          <a:noFill/>
        </p:spPr>
        <p:txBody>
          <a:bodyPr wrap="square">
            <a:spAutoFit/>
          </a:bodyPr>
          <a:lstStyle/>
          <a:p>
            <a:pPr algn="ctr"/>
            <a:r>
              <a:rPr lang="de-AT" sz="4800" dirty="0">
                <a:solidFill>
                  <a:schemeClr val="accent6">
                    <a:lumMod val="75000"/>
                  </a:schemeClr>
                </a:solidFill>
                <a:latin typeface="Castellar" panose="020A0402060406010301" pitchFamily="18" charset="0"/>
              </a:rPr>
              <a:t>Vertrauenswürdigkeit</a:t>
            </a:r>
            <a:r>
              <a:rPr lang="de-AT" sz="4800" dirty="0"/>
              <a:t> ist das weite, breite Tor zur Ruhe und Sicherheit des Volkes. </a:t>
            </a:r>
          </a:p>
        </p:txBody>
      </p:sp>
      <p:sp>
        <p:nvSpPr>
          <p:cNvPr id="2" name="Rechteck 1">
            <a:extLst>
              <a:ext uri="{FF2B5EF4-FFF2-40B4-BE49-F238E27FC236}">
                <a16:creationId xmlns:a16="http://schemas.microsoft.com/office/drawing/2014/main" id="{B730F0F9-3DF4-4AF3-966A-A878D0DD3F83}"/>
              </a:ext>
            </a:extLst>
          </p:cNvPr>
          <p:cNvSpPr/>
          <p:nvPr/>
        </p:nvSpPr>
        <p:spPr>
          <a:xfrm>
            <a:off x="10747246" y="5408877"/>
            <a:ext cx="784189" cy="923330"/>
          </a:xfrm>
          <a:prstGeom prst="rect">
            <a:avLst/>
          </a:prstGeom>
          <a:noFill/>
        </p:spPr>
        <p:txBody>
          <a:bodyPr wrap="none" lIns="91440" tIns="45720" rIns="91440" bIns="45720">
            <a:spAutoFit/>
          </a:bodyPr>
          <a:lstStyle/>
          <a:p>
            <a:pPr algn="ctr"/>
            <a:r>
              <a:rPr lang="de-DE"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12</a:t>
            </a:r>
          </a:p>
        </p:txBody>
      </p:sp>
    </p:spTree>
    <p:extLst>
      <p:ext uri="{BB962C8B-B14F-4D97-AF65-F5344CB8AC3E}">
        <p14:creationId xmlns:p14="http://schemas.microsoft.com/office/powerpoint/2010/main" val="38580166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B836CB-552F-411D-A481-46E76BB83E38}"/>
              </a:ext>
            </a:extLst>
          </p:cNvPr>
          <p:cNvSpPr txBox="1"/>
          <p:nvPr/>
        </p:nvSpPr>
        <p:spPr>
          <a:xfrm>
            <a:off x="1225117" y="2139518"/>
            <a:ext cx="9570129" cy="1569660"/>
          </a:xfrm>
          <a:prstGeom prst="rect">
            <a:avLst/>
          </a:prstGeom>
          <a:noFill/>
        </p:spPr>
        <p:txBody>
          <a:bodyPr wrap="square">
            <a:spAutoFit/>
          </a:bodyPr>
          <a:lstStyle/>
          <a:p>
            <a:pPr algn="ctr"/>
            <a:r>
              <a:rPr lang="de-AT" sz="4800" dirty="0"/>
              <a:t>Wahrlich, Er wird den Lohn derer erhöhen, die in </a:t>
            </a:r>
            <a:r>
              <a:rPr lang="de-AT" sz="4800" dirty="0">
                <a:solidFill>
                  <a:schemeClr val="accent6">
                    <a:lumMod val="75000"/>
                  </a:schemeClr>
                </a:solidFill>
                <a:latin typeface="Castellar" panose="020A0402060406010301" pitchFamily="18" charset="0"/>
              </a:rPr>
              <a:t>Geduld</a:t>
            </a:r>
            <a:r>
              <a:rPr lang="de-AT" sz="4800" dirty="0"/>
              <a:t> ausharren.</a:t>
            </a:r>
          </a:p>
        </p:txBody>
      </p:sp>
      <p:sp>
        <p:nvSpPr>
          <p:cNvPr id="2" name="Rechteck 1">
            <a:extLst>
              <a:ext uri="{FF2B5EF4-FFF2-40B4-BE49-F238E27FC236}">
                <a16:creationId xmlns:a16="http://schemas.microsoft.com/office/drawing/2014/main" id="{AFFCEE9D-898E-453F-AB19-BFDC677C7846}"/>
              </a:ext>
            </a:extLst>
          </p:cNvPr>
          <p:cNvSpPr/>
          <p:nvPr/>
        </p:nvSpPr>
        <p:spPr>
          <a:xfrm>
            <a:off x="10737819" y="5399451"/>
            <a:ext cx="784189" cy="923330"/>
          </a:xfrm>
          <a:prstGeom prst="rect">
            <a:avLst/>
          </a:prstGeom>
          <a:noFill/>
        </p:spPr>
        <p:txBody>
          <a:bodyPr wrap="none" lIns="91440" tIns="45720" rIns="91440" bIns="45720">
            <a:spAutoFit/>
          </a:bodyPr>
          <a:lstStyle/>
          <a:p>
            <a:pPr algn="ctr"/>
            <a:r>
              <a:rPr lang="de-DE"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13</a:t>
            </a:r>
          </a:p>
        </p:txBody>
      </p:sp>
    </p:spTree>
    <p:extLst>
      <p:ext uri="{BB962C8B-B14F-4D97-AF65-F5344CB8AC3E}">
        <p14:creationId xmlns:p14="http://schemas.microsoft.com/office/powerpoint/2010/main" val="17273510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D0CA98-9F9B-494D-BF6C-61DD945555E6}"/>
              </a:ext>
            </a:extLst>
          </p:cNvPr>
          <p:cNvSpPr txBox="1"/>
          <p:nvPr/>
        </p:nvSpPr>
        <p:spPr>
          <a:xfrm>
            <a:off x="1296140" y="2006352"/>
            <a:ext cx="9516862" cy="2947387"/>
          </a:xfrm>
          <a:prstGeom prst="rect">
            <a:avLst/>
          </a:prstGeom>
          <a:noFill/>
        </p:spPr>
        <p:txBody>
          <a:bodyPr wrap="square">
            <a:spAutoFit/>
          </a:bodyPr>
          <a:lstStyle/>
          <a:p>
            <a:pPr algn="ctr"/>
            <a:r>
              <a:rPr lang="de-AT" sz="6000" dirty="0">
                <a:solidFill>
                  <a:schemeClr val="accent6">
                    <a:lumMod val="75000"/>
                  </a:schemeClr>
                </a:solidFill>
                <a:latin typeface="Castellar" panose="020A0402060406010301" pitchFamily="18" charset="0"/>
              </a:rPr>
              <a:t>Wahrhaftigkeit</a:t>
            </a:r>
            <a:r>
              <a:rPr lang="de-AT" sz="6000" dirty="0"/>
              <a:t> ist die Grundlage aller menschlichen Tugenden </a:t>
            </a:r>
          </a:p>
        </p:txBody>
      </p:sp>
      <p:sp>
        <p:nvSpPr>
          <p:cNvPr id="2" name="Rechteck 1">
            <a:extLst>
              <a:ext uri="{FF2B5EF4-FFF2-40B4-BE49-F238E27FC236}">
                <a16:creationId xmlns:a16="http://schemas.microsoft.com/office/drawing/2014/main" id="{D6E6CBD8-C251-404F-96FD-396A9889D908}"/>
              </a:ext>
            </a:extLst>
          </p:cNvPr>
          <p:cNvSpPr/>
          <p:nvPr/>
        </p:nvSpPr>
        <p:spPr>
          <a:xfrm>
            <a:off x="10681258" y="5390023"/>
            <a:ext cx="784189" cy="923330"/>
          </a:xfrm>
          <a:prstGeom prst="rect">
            <a:avLst/>
          </a:prstGeom>
          <a:noFill/>
        </p:spPr>
        <p:txBody>
          <a:bodyPr wrap="none" lIns="91440" tIns="45720" rIns="91440" bIns="45720">
            <a:spAutoFit/>
          </a:bodyPr>
          <a:lstStyle/>
          <a:p>
            <a:pPr algn="ctr"/>
            <a:r>
              <a:rPr lang="de-DE"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14</a:t>
            </a:r>
          </a:p>
        </p:txBody>
      </p:sp>
    </p:spTree>
    <p:extLst>
      <p:ext uri="{BB962C8B-B14F-4D97-AF65-F5344CB8AC3E}">
        <p14:creationId xmlns:p14="http://schemas.microsoft.com/office/powerpoint/2010/main" val="9196193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80FA7BF-E79D-4327-9B4A-46F5CB9481E9}"/>
              </a:ext>
            </a:extLst>
          </p:cNvPr>
          <p:cNvSpPr txBox="1"/>
          <p:nvPr/>
        </p:nvSpPr>
        <p:spPr>
          <a:xfrm>
            <a:off x="1056443" y="2024109"/>
            <a:ext cx="9534617" cy="2800767"/>
          </a:xfrm>
          <a:prstGeom prst="rect">
            <a:avLst/>
          </a:prstGeom>
          <a:noFill/>
        </p:spPr>
        <p:txBody>
          <a:bodyPr wrap="square">
            <a:spAutoFit/>
          </a:bodyPr>
          <a:lstStyle/>
          <a:p>
            <a:pPr algn="ctr"/>
            <a:r>
              <a:rPr lang="de-AT" sz="4400" dirty="0">
                <a:solidFill>
                  <a:schemeClr val="accent6">
                    <a:lumMod val="75000"/>
                  </a:schemeClr>
                </a:solidFill>
                <a:latin typeface="Castellar" panose="020A0402060406010301" pitchFamily="18" charset="0"/>
              </a:rPr>
              <a:t>Freigebigkeit</a:t>
            </a:r>
            <a:r>
              <a:rPr lang="de-AT" sz="4400" dirty="0"/>
              <a:t> und </a:t>
            </a:r>
            <a:r>
              <a:rPr lang="de-AT" sz="4400" dirty="0" err="1">
                <a:solidFill>
                  <a:schemeClr val="accent6">
                    <a:lumMod val="75000"/>
                  </a:schemeClr>
                </a:solidFill>
                <a:latin typeface="Castellar" panose="020A0402060406010301" pitchFamily="18" charset="0"/>
              </a:rPr>
              <a:t>Grossmut</a:t>
            </a:r>
            <a:r>
              <a:rPr lang="de-AT" sz="4400" dirty="0"/>
              <a:t> sind Meine Zeichen. </a:t>
            </a:r>
          </a:p>
          <a:p>
            <a:pPr algn="ctr"/>
            <a:r>
              <a:rPr lang="de-AT" sz="4400" dirty="0"/>
              <a:t>Wohl dem, der den Schmuck meiner Tugenden anlegt.</a:t>
            </a:r>
          </a:p>
        </p:txBody>
      </p:sp>
      <p:sp>
        <p:nvSpPr>
          <p:cNvPr id="2" name="Rechteck 1">
            <a:extLst>
              <a:ext uri="{FF2B5EF4-FFF2-40B4-BE49-F238E27FC236}">
                <a16:creationId xmlns:a16="http://schemas.microsoft.com/office/drawing/2014/main" id="{0C3A324B-3C80-41FF-A5AB-B3590FDBC38F}"/>
              </a:ext>
            </a:extLst>
          </p:cNvPr>
          <p:cNvSpPr/>
          <p:nvPr/>
        </p:nvSpPr>
        <p:spPr>
          <a:xfrm>
            <a:off x="10643550" y="5371170"/>
            <a:ext cx="784189" cy="923330"/>
          </a:xfrm>
          <a:prstGeom prst="rect">
            <a:avLst/>
          </a:prstGeom>
          <a:noFill/>
        </p:spPr>
        <p:txBody>
          <a:bodyPr wrap="none" lIns="91440" tIns="45720" rIns="91440" bIns="45720">
            <a:spAutoFit/>
          </a:bodyPr>
          <a:lstStyle/>
          <a:p>
            <a:pPr algn="ctr"/>
            <a:r>
              <a:rPr lang="de-DE"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15</a:t>
            </a:r>
          </a:p>
        </p:txBody>
      </p:sp>
    </p:spTree>
    <p:extLst>
      <p:ext uri="{BB962C8B-B14F-4D97-AF65-F5344CB8AC3E}">
        <p14:creationId xmlns:p14="http://schemas.microsoft.com/office/powerpoint/2010/main" val="539811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24E38453-E4EF-4839-ADC7-A49B2A404C88}"/>
              </a:ext>
            </a:extLst>
          </p:cNvPr>
          <p:cNvSpPr txBox="1"/>
          <p:nvPr/>
        </p:nvSpPr>
        <p:spPr>
          <a:xfrm>
            <a:off x="1702341" y="1906621"/>
            <a:ext cx="8881353" cy="3077766"/>
          </a:xfrm>
          <a:prstGeom prst="rect">
            <a:avLst/>
          </a:prstGeom>
          <a:noFill/>
        </p:spPr>
        <p:txBody>
          <a:bodyPr wrap="square">
            <a:spAutoFit/>
          </a:bodyPr>
          <a:lstStyle/>
          <a:p>
            <a:pPr algn="ctr"/>
            <a:r>
              <a:rPr lang="de-AT" sz="4400" dirty="0"/>
              <a:t>O Freunde! </a:t>
            </a:r>
          </a:p>
          <a:p>
            <a:pPr algn="ctr"/>
            <a:r>
              <a:rPr lang="de-AT" sz="4400" dirty="0"/>
              <a:t>Vernachlässigt die Tugenden nicht, die euch verliehen wurden, noch versäumt eure hohe Bestimmung.</a:t>
            </a:r>
          </a:p>
          <a:p>
            <a:pPr algn="ctr"/>
            <a:r>
              <a:rPr lang="de-AT" dirty="0"/>
              <a:t>Baha‘u‘llah</a:t>
            </a:r>
          </a:p>
        </p:txBody>
      </p:sp>
      <p:sp>
        <p:nvSpPr>
          <p:cNvPr id="4" name="Rechteck 3">
            <a:extLst>
              <a:ext uri="{FF2B5EF4-FFF2-40B4-BE49-F238E27FC236}">
                <a16:creationId xmlns:a16="http://schemas.microsoft.com/office/drawing/2014/main" id="{1FE791AA-4358-42EC-97D8-E4B569584352}"/>
              </a:ext>
            </a:extLst>
          </p:cNvPr>
          <p:cNvSpPr/>
          <p:nvPr/>
        </p:nvSpPr>
        <p:spPr>
          <a:xfrm>
            <a:off x="11446760" y="6051003"/>
            <a:ext cx="835485"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16</a:t>
            </a:r>
          </a:p>
        </p:txBody>
      </p:sp>
    </p:spTree>
    <p:extLst>
      <p:ext uri="{BB962C8B-B14F-4D97-AF65-F5344CB8AC3E}">
        <p14:creationId xmlns:p14="http://schemas.microsoft.com/office/powerpoint/2010/main" val="32535902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n 1" title="Veredelt eure Zunge">
            <a:hlinkClick r:id="" action="ppaction://media"/>
            <a:extLst>
              <a:ext uri="{FF2B5EF4-FFF2-40B4-BE49-F238E27FC236}">
                <a16:creationId xmlns:a16="http://schemas.microsoft.com/office/drawing/2014/main" id="{45A6030C-1F3E-4E81-B160-4E52FF677658}"/>
              </a:ext>
            </a:extLst>
          </p:cNvPr>
          <p:cNvPicPr>
            <a:picLocks noRot="1" noChangeAspect="1"/>
          </p:cNvPicPr>
          <p:nvPr>
            <a:videoFile r:link="rId1"/>
          </p:nvPr>
        </p:nvPicPr>
        <p:blipFill>
          <a:blip r:embed="rId3"/>
          <a:stretch>
            <a:fillRect/>
          </a:stretch>
        </p:blipFill>
        <p:spPr>
          <a:xfrm>
            <a:off x="484819" y="199069"/>
            <a:ext cx="11165067" cy="6308263"/>
          </a:xfrm>
          <a:prstGeom prst="rect">
            <a:avLst/>
          </a:prstGeom>
        </p:spPr>
      </p:pic>
    </p:spTree>
    <p:extLst>
      <p:ext uri="{BB962C8B-B14F-4D97-AF65-F5344CB8AC3E}">
        <p14:creationId xmlns:p14="http://schemas.microsoft.com/office/powerpoint/2010/main" val="20933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CA1233-FF24-4FA7-A952-2C6530EBC55D}"/>
              </a:ext>
            </a:extLst>
          </p:cNvPr>
          <p:cNvSpPr>
            <a:spLocks noGrp="1"/>
          </p:cNvSpPr>
          <p:nvPr>
            <p:ph type="title"/>
          </p:nvPr>
        </p:nvSpPr>
        <p:spPr/>
        <p:txBody>
          <a:bodyPr/>
          <a:lstStyle/>
          <a:p>
            <a:endParaRPr lang="de-AT"/>
          </a:p>
        </p:txBody>
      </p:sp>
      <p:pic>
        <p:nvPicPr>
          <p:cNvPr id="4" name="Onlinemedien 3" title="&quot;O Son of Spirit&quot; by Naseem, Michele &amp; Yasmin">
            <a:hlinkClick r:id="" action="ppaction://media"/>
            <a:extLst>
              <a:ext uri="{FF2B5EF4-FFF2-40B4-BE49-F238E27FC236}">
                <a16:creationId xmlns:a16="http://schemas.microsoft.com/office/drawing/2014/main" id="{BDC49CE3-B9B9-4685-ADDC-3B0E1591F1DD}"/>
              </a:ext>
            </a:extLst>
          </p:cNvPr>
          <p:cNvPicPr>
            <a:picLocks noGrp="1" noRot="1" noChangeAspect="1"/>
          </p:cNvPicPr>
          <p:nvPr>
            <p:ph idx="1"/>
            <a:videoFile r:link="rId1"/>
          </p:nvPr>
        </p:nvPicPr>
        <p:blipFill>
          <a:blip r:embed="rId3"/>
          <a:stretch>
            <a:fillRect/>
          </a:stretch>
        </p:blipFill>
        <p:spPr>
          <a:xfrm>
            <a:off x="417513" y="466016"/>
            <a:ext cx="11312893" cy="6391984"/>
          </a:xfrm>
          <a:prstGeom prst="rect">
            <a:avLst/>
          </a:prstGeom>
        </p:spPr>
      </p:pic>
    </p:spTree>
    <p:extLst>
      <p:ext uri="{BB962C8B-B14F-4D97-AF65-F5344CB8AC3E}">
        <p14:creationId xmlns:p14="http://schemas.microsoft.com/office/powerpoint/2010/main" val="298930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F543685-EE35-43B6-B90A-9347A9400574}"/>
              </a:ext>
            </a:extLst>
          </p:cNvPr>
          <p:cNvSpPr txBox="1"/>
          <p:nvPr/>
        </p:nvSpPr>
        <p:spPr>
          <a:xfrm>
            <a:off x="1721796" y="1225685"/>
            <a:ext cx="9017540" cy="4401205"/>
          </a:xfrm>
          <a:prstGeom prst="rect">
            <a:avLst/>
          </a:prstGeom>
          <a:noFill/>
        </p:spPr>
        <p:txBody>
          <a:bodyPr wrap="square">
            <a:spAutoFit/>
          </a:bodyPr>
          <a:lstStyle/>
          <a:p>
            <a:pPr algn="ctr"/>
            <a:r>
              <a:rPr lang="de-AT" sz="3600" dirty="0"/>
              <a:t>Ein guter </a:t>
            </a:r>
            <a:r>
              <a:rPr lang="de-AT" sz="3600" dirty="0">
                <a:hlinkClick r:id="rId2"/>
              </a:rPr>
              <a:t>Charakter</a:t>
            </a:r>
            <a:r>
              <a:rPr lang="de-AT" sz="3600" dirty="0"/>
              <a:t> ist wahrlich der beste Mantel Gottes für die Menschen. Gott schmückt damit Seine Geliebten. Bei Meinem Leben! Das Licht eines guten Charakters überstrahlt die Sonne und ihren Glanz. Wer ihn erlangt, gilt als Juwel unter den Menschen. Ruhm und Aufschwung der Welt hängen völlig davon ab. </a:t>
            </a:r>
          </a:p>
          <a:p>
            <a:pPr algn="ctr"/>
            <a:r>
              <a:rPr lang="de-AT" sz="2800" dirty="0"/>
              <a:t>Baha‘u‘llah</a:t>
            </a:r>
          </a:p>
        </p:txBody>
      </p:sp>
      <p:sp>
        <p:nvSpPr>
          <p:cNvPr id="4" name="Rechteck 3">
            <a:extLst>
              <a:ext uri="{FF2B5EF4-FFF2-40B4-BE49-F238E27FC236}">
                <a16:creationId xmlns:a16="http://schemas.microsoft.com/office/drawing/2014/main" id="{AF20AB86-30A3-4DB0-8C05-0B1163660CF8}"/>
              </a:ext>
            </a:extLst>
          </p:cNvPr>
          <p:cNvSpPr/>
          <p:nvPr/>
        </p:nvSpPr>
        <p:spPr>
          <a:xfrm>
            <a:off x="11681924" y="6021820"/>
            <a:ext cx="510076"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1</a:t>
            </a:r>
          </a:p>
        </p:txBody>
      </p:sp>
    </p:spTree>
    <p:extLst>
      <p:ext uri="{BB962C8B-B14F-4D97-AF65-F5344CB8AC3E}">
        <p14:creationId xmlns:p14="http://schemas.microsoft.com/office/powerpoint/2010/main" val="14161913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5F909F5-1374-4E96-86F5-9A35C44EDE7D}"/>
              </a:ext>
            </a:extLst>
          </p:cNvPr>
          <p:cNvSpPr txBox="1"/>
          <p:nvPr/>
        </p:nvSpPr>
        <p:spPr>
          <a:xfrm>
            <a:off x="1109709" y="1766656"/>
            <a:ext cx="9658905" cy="3170099"/>
          </a:xfrm>
          <a:prstGeom prst="rect">
            <a:avLst/>
          </a:prstGeom>
          <a:noFill/>
        </p:spPr>
        <p:txBody>
          <a:bodyPr wrap="square">
            <a:spAutoFit/>
          </a:bodyPr>
          <a:lstStyle/>
          <a:p>
            <a:pPr algn="ctr"/>
            <a:r>
              <a:rPr lang="de-AT" sz="4000" dirty="0"/>
              <a:t>Vor allem anderen ist die größte Gabe und der wunderbarste Segen seit jeher und in aller Zukunft die </a:t>
            </a:r>
            <a:r>
              <a:rPr lang="de-AT" sz="4000" dirty="0">
                <a:solidFill>
                  <a:schemeClr val="accent6">
                    <a:lumMod val="75000"/>
                  </a:schemeClr>
                </a:solidFill>
                <a:latin typeface="Castellar" panose="020A0402060406010301" pitchFamily="18" charset="0"/>
              </a:rPr>
              <a:t>Weisheit</a:t>
            </a:r>
            <a:r>
              <a:rPr lang="de-AT" sz="4000" dirty="0"/>
              <a:t>.                                       Sie ist des Menschen unfehlbare Beschützerin. Sie hilft ihm und stärkt ihn.</a:t>
            </a:r>
          </a:p>
        </p:txBody>
      </p:sp>
      <p:sp>
        <p:nvSpPr>
          <p:cNvPr id="2" name="Rechteck 1">
            <a:extLst>
              <a:ext uri="{FF2B5EF4-FFF2-40B4-BE49-F238E27FC236}">
                <a16:creationId xmlns:a16="http://schemas.microsoft.com/office/drawing/2014/main" id="{1A09CA1B-6AAD-4714-BD7E-2A4870D3C6E5}"/>
              </a:ext>
            </a:extLst>
          </p:cNvPr>
          <p:cNvSpPr/>
          <p:nvPr/>
        </p:nvSpPr>
        <p:spPr>
          <a:xfrm>
            <a:off x="10874875" y="5352317"/>
            <a:ext cx="510075" cy="923330"/>
          </a:xfrm>
          <a:prstGeom prst="rect">
            <a:avLst/>
          </a:prstGeom>
          <a:noFill/>
        </p:spPr>
        <p:txBody>
          <a:bodyPr wrap="none" lIns="91440" tIns="45720" rIns="91440" bIns="45720">
            <a:spAutoFit/>
          </a:bodyPr>
          <a:lstStyle/>
          <a:p>
            <a:pPr algn="ctr"/>
            <a:r>
              <a:rPr lang="de-DE"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2</a:t>
            </a:r>
          </a:p>
        </p:txBody>
      </p:sp>
    </p:spTree>
    <p:extLst>
      <p:ext uri="{BB962C8B-B14F-4D97-AF65-F5344CB8AC3E}">
        <p14:creationId xmlns:p14="http://schemas.microsoft.com/office/powerpoint/2010/main" val="6644980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49E878B-2A25-461F-9694-859EF1A0B3C9}"/>
              </a:ext>
            </a:extLst>
          </p:cNvPr>
          <p:cNvSpPr txBox="1"/>
          <p:nvPr/>
        </p:nvSpPr>
        <p:spPr>
          <a:xfrm>
            <a:off x="1365933" y="2056881"/>
            <a:ext cx="9685538" cy="2862322"/>
          </a:xfrm>
          <a:prstGeom prst="rect">
            <a:avLst/>
          </a:prstGeom>
          <a:noFill/>
        </p:spPr>
        <p:txBody>
          <a:bodyPr wrap="square">
            <a:spAutoFit/>
          </a:bodyPr>
          <a:lstStyle/>
          <a:p>
            <a:pPr algn="ctr"/>
            <a:r>
              <a:rPr lang="de-AT" sz="3600" dirty="0"/>
              <a:t>Sprich: Der Mensch kann seine wahre Stufe nicht erlangen, es sei denn durch seine </a:t>
            </a:r>
            <a:r>
              <a:rPr lang="de-AT" sz="3600" dirty="0">
                <a:solidFill>
                  <a:schemeClr val="accent6">
                    <a:lumMod val="75000"/>
                  </a:schemeClr>
                </a:solidFill>
                <a:latin typeface="Castellar" panose="020A0402060406010301" pitchFamily="18" charset="0"/>
              </a:rPr>
              <a:t>Gerechtigkeit</a:t>
            </a:r>
            <a:r>
              <a:rPr lang="de-AT" sz="3600" dirty="0"/>
              <a:t>.                                                Keine Macht kann bestehen, es sei denn durch </a:t>
            </a:r>
            <a:r>
              <a:rPr lang="de-AT" sz="3600" dirty="0">
                <a:solidFill>
                  <a:schemeClr val="accent6">
                    <a:lumMod val="75000"/>
                  </a:schemeClr>
                </a:solidFill>
                <a:latin typeface="Castellar" panose="020A0402060406010301" pitchFamily="18" charset="0"/>
              </a:rPr>
              <a:t>Einheit</a:t>
            </a:r>
            <a:r>
              <a:rPr lang="de-AT" sz="3600" dirty="0"/>
              <a:t>. </a:t>
            </a:r>
          </a:p>
        </p:txBody>
      </p:sp>
      <p:sp>
        <p:nvSpPr>
          <p:cNvPr id="2" name="Rechteck 1">
            <a:extLst>
              <a:ext uri="{FF2B5EF4-FFF2-40B4-BE49-F238E27FC236}">
                <a16:creationId xmlns:a16="http://schemas.microsoft.com/office/drawing/2014/main" id="{693D5C7A-630B-4426-A1F7-79A59B0F2F67}"/>
              </a:ext>
            </a:extLst>
          </p:cNvPr>
          <p:cNvSpPr/>
          <p:nvPr/>
        </p:nvSpPr>
        <p:spPr>
          <a:xfrm>
            <a:off x="10950290" y="5342890"/>
            <a:ext cx="510075" cy="923330"/>
          </a:xfrm>
          <a:prstGeom prst="rect">
            <a:avLst/>
          </a:prstGeom>
          <a:noFill/>
        </p:spPr>
        <p:txBody>
          <a:bodyPr wrap="none" lIns="91440" tIns="45720" rIns="91440" bIns="45720">
            <a:spAutoFit/>
          </a:bodyPr>
          <a:lstStyle/>
          <a:p>
            <a:pPr algn="ctr"/>
            <a:r>
              <a:rPr lang="de-DE"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p>
        </p:txBody>
      </p:sp>
    </p:spTree>
    <p:extLst>
      <p:ext uri="{BB962C8B-B14F-4D97-AF65-F5344CB8AC3E}">
        <p14:creationId xmlns:p14="http://schemas.microsoft.com/office/powerpoint/2010/main" val="18806232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103A7B2-732A-4715-9BD3-0BD82024955B}"/>
              </a:ext>
            </a:extLst>
          </p:cNvPr>
          <p:cNvSpPr txBox="1"/>
          <p:nvPr/>
        </p:nvSpPr>
        <p:spPr>
          <a:xfrm>
            <a:off x="1313895" y="2183908"/>
            <a:ext cx="9259410" cy="1938992"/>
          </a:xfrm>
          <a:prstGeom prst="rect">
            <a:avLst/>
          </a:prstGeom>
          <a:noFill/>
        </p:spPr>
        <p:txBody>
          <a:bodyPr wrap="square">
            <a:spAutoFit/>
          </a:bodyPr>
          <a:lstStyle/>
          <a:p>
            <a:pPr algn="ctr"/>
            <a:r>
              <a:rPr lang="de-AT" sz="4000" dirty="0"/>
              <a:t>Entzündet, wann immer ihr könnt, bei jeder Begegnung eine Kerze der </a:t>
            </a:r>
            <a:r>
              <a:rPr lang="de-AT" sz="4000" dirty="0">
                <a:solidFill>
                  <a:schemeClr val="accent6">
                    <a:lumMod val="75000"/>
                  </a:schemeClr>
                </a:solidFill>
                <a:latin typeface="Castellar" panose="020A0402060406010301" pitchFamily="18" charset="0"/>
              </a:rPr>
              <a:t>Liebe</a:t>
            </a:r>
            <a:r>
              <a:rPr lang="de-AT" sz="4000" dirty="0"/>
              <a:t>, erfreut und ermutigt </a:t>
            </a:r>
            <a:r>
              <a:rPr lang="de-AT" sz="4000" dirty="0">
                <a:solidFill>
                  <a:schemeClr val="accent6">
                    <a:lumMod val="75000"/>
                  </a:schemeClr>
                </a:solidFill>
                <a:latin typeface="Castellar" panose="020A0402060406010301" pitchFamily="18" charset="0"/>
              </a:rPr>
              <a:t>mitfühlend</a:t>
            </a:r>
            <a:r>
              <a:rPr lang="de-AT" sz="4000" dirty="0"/>
              <a:t> jedes Herz. </a:t>
            </a:r>
          </a:p>
        </p:txBody>
      </p:sp>
      <p:sp>
        <p:nvSpPr>
          <p:cNvPr id="2" name="Rechteck 1">
            <a:extLst>
              <a:ext uri="{FF2B5EF4-FFF2-40B4-BE49-F238E27FC236}">
                <a16:creationId xmlns:a16="http://schemas.microsoft.com/office/drawing/2014/main" id="{107D6879-2EB8-4D19-8AD5-859F9A184287}"/>
              </a:ext>
            </a:extLst>
          </p:cNvPr>
          <p:cNvSpPr/>
          <p:nvPr/>
        </p:nvSpPr>
        <p:spPr>
          <a:xfrm>
            <a:off x="10903156" y="5352317"/>
            <a:ext cx="510075" cy="923330"/>
          </a:xfrm>
          <a:prstGeom prst="rect">
            <a:avLst/>
          </a:prstGeom>
          <a:noFill/>
        </p:spPr>
        <p:txBody>
          <a:bodyPr wrap="none" lIns="91440" tIns="45720" rIns="91440" bIns="45720">
            <a:spAutoFit/>
          </a:bodyPr>
          <a:lstStyle/>
          <a:p>
            <a:pPr algn="ctr"/>
            <a:r>
              <a:rPr lang="de-DE"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4</a:t>
            </a:r>
          </a:p>
        </p:txBody>
      </p:sp>
    </p:spTree>
    <p:extLst>
      <p:ext uri="{BB962C8B-B14F-4D97-AF65-F5344CB8AC3E}">
        <p14:creationId xmlns:p14="http://schemas.microsoft.com/office/powerpoint/2010/main" val="20949619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F580C07-E401-44BF-A25E-C53A5BFAE7DC}"/>
              </a:ext>
            </a:extLst>
          </p:cNvPr>
          <p:cNvSpPr txBox="1"/>
          <p:nvPr/>
        </p:nvSpPr>
        <p:spPr>
          <a:xfrm>
            <a:off x="1237868" y="2618393"/>
            <a:ext cx="9756560" cy="193899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AT" sz="4800" b="0" i="0" u="none" strike="noStrike" kern="1200" cap="none" spc="0" normalizeH="0" baseline="0" noProof="0" dirty="0">
                <a:ln>
                  <a:noFill/>
                </a:ln>
                <a:solidFill>
                  <a:prstClr val="black"/>
                </a:solidFill>
                <a:effectLst/>
                <a:uLnTx/>
                <a:uFillTx/>
                <a:latin typeface="Garamond" panose="02020404030301010803"/>
                <a:ea typeface="+mn-ea"/>
                <a:cs typeface="+mn-cs"/>
              </a:rPr>
              <a:t>Laßt </a:t>
            </a:r>
            <a:r>
              <a:rPr kumimoji="0" lang="de-AT" sz="4800" b="0" i="0" u="none" strike="noStrike" kern="1200" cap="none" spc="0" normalizeH="0" baseline="0" noProof="0" dirty="0">
                <a:ln>
                  <a:noFill/>
                </a:ln>
                <a:solidFill>
                  <a:srgbClr val="DEB340">
                    <a:lumMod val="75000"/>
                  </a:srgbClr>
                </a:solidFill>
                <a:effectLst/>
                <a:uLnTx/>
                <a:uFillTx/>
                <a:latin typeface="Castellar" panose="020A0402060406010301" pitchFamily="18" charset="0"/>
                <a:ea typeface="+mn-ea"/>
                <a:cs typeface="+mn-cs"/>
              </a:rPr>
              <a:t>Wahrhaftigkeit</a:t>
            </a:r>
            <a:r>
              <a:rPr kumimoji="0" lang="de-AT" sz="4800" b="0" i="0" u="none" strike="noStrike" kern="1200" cap="none" spc="0" normalizeH="0" baseline="0" noProof="0" dirty="0">
                <a:ln>
                  <a:noFill/>
                </a:ln>
                <a:solidFill>
                  <a:prstClr val="black"/>
                </a:solidFill>
                <a:effectLst/>
                <a:uLnTx/>
                <a:uFillTx/>
                <a:latin typeface="Garamond" panose="02020404030301010803"/>
                <a:ea typeface="+mn-ea"/>
                <a:cs typeface="+mn-cs"/>
              </a:rPr>
              <a:t> und </a:t>
            </a:r>
            <a:r>
              <a:rPr kumimoji="0" lang="de-AT" sz="4800" b="0" i="0" u="none" strike="noStrike" kern="1200" cap="none" spc="0" normalizeH="0" baseline="0" noProof="0" dirty="0">
                <a:ln>
                  <a:noFill/>
                </a:ln>
                <a:solidFill>
                  <a:srgbClr val="DEB340">
                    <a:lumMod val="75000"/>
                  </a:srgbClr>
                </a:solidFill>
                <a:effectLst/>
                <a:uLnTx/>
                <a:uFillTx/>
                <a:latin typeface="Castellar" panose="020A0402060406010301" pitchFamily="18" charset="0"/>
                <a:ea typeface="+mn-ea"/>
                <a:cs typeface="+mn-cs"/>
              </a:rPr>
              <a:t>Höflichkeit</a:t>
            </a:r>
            <a:r>
              <a:rPr kumimoji="0" lang="de-AT" sz="4800" b="0" i="0" u="none" strike="noStrike" kern="1200" cap="none" spc="0" normalizeH="0" baseline="0" noProof="0" dirty="0">
                <a:ln>
                  <a:noFill/>
                </a:ln>
                <a:solidFill>
                  <a:prstClr val="black"/>
                </a:solidFill>
                <a:effectLst/>
                <a:uLnTx/>
                <a:uFillTx/>
                <a:latin typeface="Garamond" panose="02020404030301010803"/>
                <a:ea typeface="+mn-ea"/>
                <a:cs typeface="+mn-cs"/>
              </a:rPr>
              <a:t> euer Schmuck sein.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AT" sz="2400" b="0" i="0" u="none" strike="noStrike" kern="1200" cap="none" spc="0" normalizeH="0" baseline="0" noProof="0" dirty="0">
                <a:ln>
                  <a:noFill/>
                </a:ln>
                <a:solidFill>
                  <a:prstClr val="black"/>
                </a:solidFill>
                <a:effectLst/>
                <a:uLnTx/>
                <a:uFillTx/>
                <a:latin typeface="Garamond" panose="02020404030301010803"/>
                <a:ea typeface="+mn-ea"/>
                <a:cs typeface="+mn-cs"/>
              </a:rPr>
              <a:t>Baha‘u‘llah</a:t>
            </a:r>
          </a:p>
        </p:txBody>
      </p:sp>
      <p:sp>
        <p:nvSpPr>
          <p:cNvPr id="2" name="Rechteck 1">
            <a:extLst>
              <a:ext uri="{FF2B5EF4-FFF2-40B4-BE49-F238E27FC236}">
                <a16:creationId xmlns:a16="http://schemas.microsoft.com/office/drawing/2014/main" id="{3273F8E6-7CAC-4555-A718-A99C9FBD618F}"/>
              </a:ext>
            </a:extLst>
          </p:cNvPr>
          <p:cNvSpPr/>
          <p:nvPr/>
        </p:nvSpPr>
        <p:spPr>
          <a:xfrm>
            <a:off x="10922010" y="5352317"/>
            <a:ext cx="510076"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5400" b="1" i="0" u="none" strike="noStrike" kern="1200" cap="none" spc="0" normalizeH="0" baseline="0" noProof="0" dirty="0">
                <a:ln w="10160">
                  <a:solidFill>
                    <a:srgbClr val="D97828"/>
                  </a:solidFill>
                  <a:prstDash val="solid"/>
                </a:ln>
                <a:solidFill>
                  <a:srgbClr val="FFFFFF"/>
                </a:solidFill>
                <a:effectLst>
                  <a:outerShdw blurRad="38100" dist="22860" dir="5400000" algn="tl" rotWithShape="0">
                    <a:srgbClr val="000000">
                      <a:alpha val="30000"/>
                    </a:srgbClr>
                  </a:outerShdw>
                </a:effectLst>
                <a:uLnTx/>
                <a:uFillTx/>
                <a:latin typeface="Garamond" panose="02020404030301010803"/>
                <a:ea typeface="+mn-ea"/>
                <a:cs typeface="+mn-cs"/>
              </a:rPr>
              <a:t>5</a:t>
            </a:r>
          </a:p>
        </p:txBody>
      </p:sp>
    </p:spTree>
    <p:extLst>
      <p:ext uri="{BB962C8B-B14F-4D97-AF65-F5344CB8AC3E}">
        <p14:creationId xmlns:p14="http://schemas.microsoft.com/office/powerpoint/2010/main" val="30045710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6B05855-EFA7-4AA6-B6D8-1563ACD86C64}"/>
              </a:ext>
            </a:extLst>
          </p:cNvPr>
          <p:cNvSpPr txBox="1"/>
          <p:nvPr/>
        </p:nvSpPr>
        <p:spPr>
          <a:xfrm>
            <a:off x="1621403" y="2158947"/>
            <a:ext cx="9308236" cy="3416320"/>
          </a:xfrm>
          <a:prstGeom prst="rect">
            <a:avLst/>
          </a:prstGeom>
          <a:noFill/>
        </p:spPr>
        <p:txBody>
          <a:bodyPr wrap="square">
            <a:spAutoFit/>
          </a:bodyPr>
          <a:lstStyle/>
          <a:p>
            <a:pPr algn="ctr"/>
            <a:r>
              <a:rPr lang="de-AT" sz="3600" dirty="0"/>
              <a:t>O Sohn des Geistes! </a:t>
            </a:r>
          </a:p>
          <a:p>
            <a:pPr algn="ctr"/>
            <a:r>
              <a:rPr lang="de-AT" sz="3600" dirty="0"/>
              <a:t>Von allem das Meistgeliebte ist Mir die </a:t>
            </a:r>
            <a:r>
              <a:rPr lang="de-AT" sz="3600" dirty="0">
                <a:solidFill>
                  <a:schemeClr val="accent6">
                    <a:lumMod val="75000"/>
                  </a:schemeClr>
                </a:solidFill>
                <a:latin typeface="Castellar" panose="020A0402060406010301" pitchFamily="18" charset="0"/>
              </a:rPr>
              <a:t>Gerechtigkeit. </a:t>
            </a:r>
          </a:p>
          <a:p>
            <a:pPr algn="ctr"/>
            <a:r>
              <a:rPr lang="de-AT" sz="3600" dirty="0"/>
              <a:t>Wende dich nicht ab von ihr, wenn du nach Mir verlangst, und vergiss sie nicht, damit Ich dir vertrauen kann.</a:t>
            </a:r>
            <a:r>
              <a:rPr lang="de-AT" dirty="0"/>
              <a:t> </a:t>
            </a:r>
          </a:p>
        </p:txBody>
      </p:sp>
      <p:sp>
        <p:nvSpPr>
          <p:cNvPr id="2" name="Rechteck 1">
            <a:extLst>
              <a:ext uri="{FF2B5EF4-FFF2-40B4-BE49-F238E27FC236}">
                <a16:creationId xmlns:a16="http://schemas.microsoft.com/office/drawing/2014/main" id="{93103C62-59AA-4350-88C1-8BA32FE9B579}"/>
              </a:ext>
            </a:extLst>
          </p:cNvPr>
          <p:cNvSpPr/>
          <p:nvPr/>
        </p:nvSpPr>
        <p:spPr>
          <a:xfrm>
            <a:off x="10931436" y="5390024"/>
            <a:ext cx="510075" cy="923330"/>
          </a:xfrm>
          <a:prstGeom prst="rect">
            <a:avLst/>
          </a:prstGeom>
          <a:noFill/>
        </p:spPr>
        <p:txBody>
          <a:bodyPr wrap="none" lIns="91440" tIns="45720" rIns="91440" bIns="45720">
            <a:spAutoFit/>
          </a:bodyPr>
          <a:lstStyle/>
          <a:p>
            <a:pPr algn="ctr"/>
            <a:r>
              <a:rPr lang="de-DE"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6</a:t>
            </a:r>
          </a:p>
        </p:txBody>
      </p:sp>
    </p:spTree>
    <p:extLst>
      <p:ext uri="{BB962C8B-B14F-4D97-AF65-F5344CB8AC3E}">
        <p14:creationId xmlns:p14="http://schemas.microsoft.com/office/powerpoint/2010/main" val="15325863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6065EF9-7952-44D2-ABB9-7AED616A9622}"/>
              </a:ext>
            </a:extLst>
          </p:cNvPr>
          <p:cNvSpPr txBox="1"/>
          <p:nvPr/>
        </p:nvSpPr>
        <p:spPr>
          <a:xfrm>
            <a:off x="1118586" y="1793288"/>
            <a:ext cx="9641150" cy="4031873"/>
          </a:xfrm>
          <a:prstGeom prst="rect">
            <a:avLst/>
          </a:prstGeom>
          <a:noFill/>
        </p:spPr>
        <p:txBody>
          <a:bodyPr wrap="square">
            <a:spAutoFit/>
          </a:bodyPr>
          <a:lstStyle/>
          <a:p>
            <a:pPr algn="ctr"/>
            <a:r>
              <a:rPr lang="de-AT" sz="3200" dirty="0"/>
              <a:t>O Volk Gottes! Ich ermahne dich, höflich zu sein, denn </a:t>
            </a:r>
            <a:r>
              <a:rPr lang="de-AT" sz="3200" dirty="0">
                <a:solidFill>
                  <a:schemeClr val="accent6">
                    <a:lumMod val="75000"/>
                  </a:schemeClr>
                </a:solidFill>
                <a:latin typeface="Castellar" panose="020A0402060406010301" pitchFamily="18" charset="0"/>
              </a:rPr>
              <a:t>Höflichkeit</a:t>
            </a:r>
            <a:r>
              <a:rPr lang="de-AT" sz="3200" dirty="0"/>
              <a:t> ist vor allem anderen die </a:t>
            </a:r>
          </a:p>
          <a:p>
            <a:pPr algn="ctr"/>
            <a:r>
              <a:rPr lang="de-AT" sz="3200" dirty="0"/>
              <a:t>Fürstin der Tugenden. </a:t>
            </a:r>
          </a:p>
          <a:p>
            <a:pPr algn="ctr"/>
            <a:r>
              <a:rPr lang="de-AT" sz="3200" dirty="0"/>
              <a:t>Gut steht es mit dem, der vom Lichte der </a:t>
            </a:r>
            <a:r>
              <a:rPr lang="de-AT" sz="3200" dirty="0">
                <a:solidFill>
                  <a:schemeClr val="accent6">
                    <a:lumMod val="75000"/>
                  </a:schemeClr>
                </a:solidFill>
                <a:latin typeface="Castellar" panose="020A0402060406010301" pitchFamily="18" charset="0"/>
              </a:rPr>
              <a:t>Höflichkeit</a:t>
            </a:r>
            <a:r>
              <a:rPr lang="de-AT" sz="3200" dirty="0"/>
              <a:t> erleuchtet und mit dem Gewande der </a:t>
            </a:r>
            <a:r>
              <a:rPr lang="de-AT" sz="3200" dirty="0">
                <a:solidFill>
                  <a:schemeClr val="accent6">
                    <a:lumMod val="75000"/>
                  </a:schemeClr>
                </a:solidFill>
                <a:latin typeface="Castellar" panose="020A0402060406010301" pitchFamily="18" charset="0"/>
              </a:rPr>
              <a:t>Aufrichtigkeit</a:t>
            </a:r>
            <a:r>
              <a:rPr lang="de-AT" sz="3200" dirty="0"/>
              <a:t> bekleidet ist. </a:t>
            </a:r>
          </a:p>
          <a:p>
            <a:pPr algn="ctr"/>
            <a:r>
              <a:rPr lang="de-AT" sz="3200" dirty="0"/>
              <a:t>Der mit </a:t>
            </a:r>
            <a:r>
              <a:rPr lang="de-AT" sz="3200" dirty="0">
                <a:solidFill>
                  <a:schemeClr val="accent6">
                    <a:lumMod val="75000"/>
                  </a:schemeClr>
                </a:solidFill>
                <a:latin typeface="Castellar" panose="020A0402060406010301" pitchFamily="18" charset="0"/>
              </a:rPr>
              <a:t>Höflichkeit</a:t>
            </a:r>
            <a:r>
              <a:rPr lang="de-AT" sz="3200" dirty="0"/>
              <a:t> Begabte hat in der Tat eine erhabene Stufe erreicht.</a:t>
            </a:r>
          </a:p>
        </p:txBody>
      </p:sp>
      <p:sp>
        <p:nvSpPr>
          <p:cNvPr id="2" name="Rechteck 1">
            <a:extLst>
              <a:ext uri="{FF2B5EF4-FFF2-40B4-BE49-F238E27FC236}">
                <a16:creationId xmlns:a16="http://schemas.microsoft.com/office/drawing/2014/main" id="{47319F3F-6DB8-41BD-B346-04A9E99E092F}"/>
              </a:ext>
            </a:extLst>
          </p:cNvPr>
          <p:cNvSpPr/>
          <p:nvPr/>
        </p:nvSpPr>
        <p:spPr>
          <a:xfrm>
            <a:off x="10959716" y="5380597"/>
            <a:ext cx="510075" cy="923330"/>
          </a:xfrm>
          <a:prstGeom prst="rect">
            <a:avLst/>
          </a:prstGeom>
          <a:noFill/>
        </p:spPr>
        <p:txBody>
          <a:bodyPr wrap="none" lIns="91440" tIns="45720" rIns="91440" bIns="45720">
            <a:spAutoFit/>
          </a:bodyPr>
          <a:lstStyle/>
          <a:p>
            <a:pPr algn="ctr"/>
            <a:r>
              <a:rPr lang="de-DE"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7</a:t>
            </a:r>
          </a:p>
        </p:txBody>
      </p:sp>
    </p:spTree>
    <p:extLst>
      <p:ext uri="{BB962C8B-B14F-4D97-AF65-F5344CB8AC3E}">
        <p14:creationId xmlns:p14="http://schemas.microsoft.com/office/powerpoint/2010/main" val="4907346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0</TotalTime>
  <Words>409</Words>
  <Application>Microsoft Office PowerPoint</Application>
  <PresentationFormat>Breitbild</PresentationFormat>
  <Paragraphs>43</Paragraphs>
  <Slides>19</Slides>
  <Notes>0</Notes>
  <HiddenSlides>0</HiddenSlides>
  <MMClips>2</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Arial</vt:lpstr>
      <vt:lpstr>Calibri</vt:lpstr>
      <vt:lpstr>Calibri Light</vt:lpstr>
      <vt:lpstr>Castellar</vt:lpstr>
      <vt:lpstr>Garamond</vt:lpstr>
      <vt:lpstr>Organisch</vt:lpstr>
      <vt:lpstr>TUGENDEN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TUGENDEN</dc:title>
  <dc:creator>Shirin</dc:creator>
  <cp:lastModifiedBy>Shirin</cp:lastModifiedBy>
  <cp:revision>11</cp:revision>
  <dcterms:created xsi:type="dcterms:W3CDTF">2021-02-10T07:38:12Z</dcterms:created>
  <dcterms:modified xsi:type="dcterms:W3CDTF">2021-02-22T19:24:38Z</dcterms:modified>
</cp:coreProperties>
</file>