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68" r:id="rId4"/>
    <p:sldId id="260" r:id="rId5"/>
    <p:sldId id="272" r:id="rId6"/>
    <p:sldId id="274" r:id="rId7"/>
    <p:sldId id="275" r:id="rId8"/>
    <p:sldId id="265" r:id="rId9"/>
    <p:sldId id="278" r:id="rId10"/>
    <p:sldId id="262" r:id="rId11"/>
    <p:sldId id="264" r:id="rId12"/>
    <p:sldId id="276"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606B"/>
    <a:srgbClr val="5F5F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48"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1795C-CD3A-4717-A885-5EBCF8A8A5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5D82AC92-EE92-4982-9C14-4BDE42C612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C5BBAEB0-273E-406B-84EA-FEB259BB1154}"/>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5" name="Fußzeilenplatzhalter 4">
            <a:extLst>
              <a:ext uri="{FF2B5EF4-FFF2-40B4-BE49-F238E27FC236}">
                <a16:creationId xmlns:a16="http://schemas.microsoft.com/office/drawing/2014/main" id="{FC3D76C1-9E58-47B6-B4CA-7CC4B788BEA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605FF4F-8671-422B-9CBB-3E2ABDB06F09}"/>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405576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DE9CCF-ADBB-4902-AE45-CF037F6E4D51}"/>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9D5D55CD-D4DC-46EE-842F-639C9F69ED7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049CC04-23C4-4618-812C-612B00BF5C00}"/>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5" name="Fußzeilenplatzhalter 4">
            <a:extLst>
              <a:ext uri="{FF2B5EF4-FFF2-40B4-BE49-F238E27FC236}">
                <a16:creationId xmlns:a16="http://schemas.microsoft.com/office/drawing/2014/main" id="{EAC9230B-4144-4E71-809B-537B4446107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DD8F878-6B97-4F13-847E-F189DC6B3369}"/>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117238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A00DBA2-C9F5-4A7F-8234-B29F2986A6B9}"/>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E4C324ED-05BF-4317-83CC-D9EB91F562B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A6285E6-3727-44BE-83BE-06412B899B3E}"/>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5" name="Fußzeilenplatzhalter 4">
            <a:extLst>
              <a:ext uri="{FF2B5EF4-FFF2-40B4-BE49-F238E27FC236}">
                <a16:creationId xmlns:a16="http://schemas.microsoft.com/office/drawing/2014/main" id="{67B1958C-7C09-42F8-B434-2391676852D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0FE7C71-4B8F-40A7-8EC5-17785FCFD10A}"/>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3549508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B2C0FA-5C96-49EE-AC13-1269307F0B97}"/>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17481456-F6CC-42A1-B26D-4CF9AD0A3BC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12237E43-26EC-458C-B778-8EA7AE605C59}"/>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5" name="Fußzeilenplatzhalter 4">
            <a:extLst>
              <a:ext uri="{FF2B5EF4-FFF2-40B4-BE49-F238E27FC236}">
                <a16:creationId xmlns:a16="http://schemas.microsoft.com/office/drawing/2014/main" id="{ABAF67CC-50B2-414F-90D9-CA25C18ED5E6}"/>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849B1FC-31C5-4BD5-9DEB-C3F071836BB7}"/>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322004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F0627F-E7ED-479E-8A09-A3C16062CF0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02DF0DD3-9D88-4B5D-92C5-8347B26DFC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A324374-C9D1-459C-8BED-2542DEB433D3}"/>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5" name="Fußzeilenplatzhalter 4">
            <a:extLst>
              <a:ext uri="{FF2B5EF4-FFF2-40B4-BE49-F238E27FC236}">
                <a16:creationId xmlns:a16="http://schemas.microsoft.com/office/drawing/2014/main" id="{BA2E5A5D-6523-40D4-8A24-28F5BE3D2AE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5DBEFF0-6A56-4850-B788-2E48419DFCDA}"/>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165585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17DBC0-E778-4A8B-807C-C02CE5B91DD9}"/>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694BDDF2-DBC7-4049-9C86-168C1DCD95E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113644DA-895E-4A0A-BFD7-D6A6CDD1A95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9F30C4AB-4DCC-4EA7-A860-637C8FDBD4DE}"/>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6" name="Fußzeilenplatzhalter 5">
            <a:extLst>
              <a:ext uri="{FF2B5EF4-FFF2-40B4-BE49-F238E27FC236}">
                <a16:creationId xmlns:a16="http://schemas.microsoft.com/office/drawing/2014/main" id="{471FF262-1BB3-4B77-9C65-CF7EFEC8EE9D}"/>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EAE3FCCB-570F-4FEB-B3D1-59BDA0E79057}"/>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118592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61E333-2489-43AB-9A3D-39D9B6782630}"/>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8002EEAF-22FE-45FB-AC54-EA8F48B129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B2031D9-5AB3-4A61-A5A6-55962468A0E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68360EC3-CF3E-474C-B0CD-7FE9868B4D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089A721-F1A4-4A53-9476-EBA1470F9E5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D473B4C2-7D55-4703-B349-73F73A73A238}"/>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8" name="Fußzeilenplatzhalter 7">
            <a:extLst>
              <a:ext uri="{FF2B5EF4-FFF2-40B4-BE49-F238E27FC236}">
                <a16:creationId xmlns:a16="http://schemas.microsoft.com/office/drawing/2014/main" id="{FA60C2F7-B488-423E-9755-BFB5CDAD4261}"/>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302C0183-34F2-4761-9D34-01FCD8E8395D}"/>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210371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69EF17-815F-4855-8498-D544DC3618A4}"/>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DFA630C5-F9C6-49E1-AA06-5DF32F2D7AEE}"/>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4" name="Fußzeilenplatzhalter 3">
            <a:extLst>
              <a:ext uri="{FF2B5EF4-FFF2-40B4-BE49-F238E27FC236}">
                <a16:creationId xmlns:a16="http://schemas.microsoft.com/office/drawing/2014/main" id="{296D102B-2C17-4367-8635-5DEA945E46BB}"/>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730C61F3-8A3D-4D93-AE45-0636D7F79FFB}"/>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417826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1851F6F-9665-47B7-B4C8-74B692D2FEAE}"/>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3" name="Fußzeilenplatzhalter 2">
            <a:extLst>
              <a:ext uri="{FF2B5EF4-FFF2-40B4-BE49-F238E27FC236}">
                <a16:creationId xmlns:a16="http://schemas.microsoft.com/office/drawing/2014/main" id="{2E2B3092-F51B-4257-916E-F5832409D34E}"/>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693DFC37-D108-4227-B2BA-BAFCADB97FEC}"/>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255643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60B2F4-EB27-4847-8A7A-AC5A4394D05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A05D419A-CDB4-445A-972C-1D0B3E376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9D4E1208-071D-4C53-9B17-EBDD30099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8A96A04-9134-40D9-9358-714742C87E17}"/>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6" name="Fußzeilenplatzhalter 5">
            <a:extLst>
              <a:ext uri="{FF2B5EF4-FFF2-40B4-BE49-F238E27FC236}">
                <a16:creationId xmlns:a16="http://schemas.microsoft.com/office/drawing/2014/main" id="{A77D8A61-9F20-4106-9A07-C011C626A9C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E42AAE8-4F0F-4A83-ACC7-8F779C757857}"/>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404078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A828B4-BD59-4DC7-9851-D47BC3A08E5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E95FD09B-8DF0-46BA-B2EC-72B0B612AA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0A5429F2-FE3C-4F7E-9B98-B4E1815F7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F1D50BE-CC8C-46A9-A99E-1D4840A81B56}"/>
              </a:ext>
            </a:extLst>
          </p:cNvPr>
          <p:cNvSpPr>
            <a:spLocks noGrp="1"/>
          </p:cNvSpPr>
          <p:nvPr>
            <p:ph type="dt" sz="half" idx="10"/>
          </p:nvPr>
        </p:nvSpPr>
        <p:spPr/>
        <p:txBody>
          <a:bodyPr/>
          <a:lstStyle/>
          <a:p>
            <a:fld id="{254D603A-86DE-4D47-88CB-30F5F74B5CB6}" type="datetimeFigureOut">
              <a:rPr lang="de-AT" smtClean="0"/>
              <a:t>23.02.2021</a:t>
            </a:fld>
            <a:endParaRPr lang="de-AT"/>
          </a:p>
        </p:txBody>
      </p:sp>
      <p:sp>
        <p:nvSpPr>
          <p:cNvPr id="6" name="Fußzeilenplatzhalter 5">
            <a:extLst>
              <a:ext uri="{FF2B5EF4-FFF2-40B4-BE49-F238E27FC236}">
                <a16:creationId xmlns:a16="http://schemas.microsoft.com/office/drawing/2014/main" id="{99BF1E5C-249F-4FCB-A3DE-09BD971DCB5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5B9DDBFE-CE7C-4059-9FA2-D51933BC5278}"/>
              </a:ext>
            </a:extLst>
          </p:cNvPr>
          <p:cNvSpPr>
            <a:spLocks noGrp="1"/>
          </p:cNvSpPr>
          <p:nvPr>
            <p:ph type="sldNum" sz="quarter" idx="12"/>
          </p:nvPr>
        </p:nvSpPr>
        <p:spPr/>
        <p:txBody>
          <a:bodyPr/>
          <a:lstStyle/>
          <a:p>
            <a:fld id="{D8CCE47F-57AC-4CED-BD31-C63EE2AF2402}" type="slidenum">
              <a:rPr lang="de-AT" smtClean="0"/>
              <a:t>‹Nr.›</a:t>
            </a:fld>
            <a:endParaRPr lang="de-AT"/>
          </a:p>
        </p:txBody>
      </p:sp>
    </p:spTree>
    <p:extLst>
      <p:ext uri="{BB962C8B-B14F-4D97-AF65-F5344CB8AC3E}">
        <p14:creationId xmlns:p14="http://schemas.microsoft.com/office/powerpoint/2010/main" val="304720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5434D16-960C-4EB5-9AD0-366BE23B34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F07B1B28-6705-42EE-8A10-6687F0A1DD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088BF739-16AE-45D8-BD4B-DC489F1D0B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D603A-86DE-4D47-88CB-30F5F74B5CB6}" type="datetimeFigureOut">
              <a:rPr lang="de-AT" smtClean="0"/>
              <a:t>23.02.2021</a:t>
            </a:fld>
            <a:endParaRPr lang="de-AT"/>
          </a:p>
        </p:txBody>
      </p:sp>
      <p:sp>
        <p:nvSpPr>
          <p:cNvPr id="5" name="Fußzeilenplatzhalter 4">
            <a:extLst>
              <a:ext uri="{FF2B5EF4-FFF2-40B4-BE49-F238E27FC236}">
                <a16:creationId xmlns:a16="http://schemas.microsoft.com/office/drawing/2014/main" id="{157A432C-7F3E-44B2-99EB-F589425E4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CDAA67EE-AB6A-489E-AAEF-928AF45A3A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CE47F-57AC-4CED-BD31-C63EE2AF2402}" type="slidenum">
              <a:rPr lang="de-AT" smtClean="0"/>
              <a:t>‹Nr.›</a:t>
            </a:fld>
            <a:endParaRPr lang="de-AT"/>
          </a:p>
        </p:txBody>
      </p:sp>
    </p:spTree>
    <p:extLst>
      <p:ext uri="{BB962C8B-B14F-4D97-AF65-F5344CB8AC3E}">
        <p14:creationId xmlns:p14="http://schemas.microsoft.com/office/powerpoint/2010/main" val="4028446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WooEERIgeNY?feature=oembe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opbv7BX1Z8Q?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FA0BFC8C-1D92-4D6B-876E-6AB8DF4A7E9E}"/>
              </a:ext>
            </a:extLst>
          </p:cNvPr>
          <p:cNvSpPr>
            <a:spLocks noGrp="1"/>
          </p:cNvSpPr>
          <p:nvPr>
            <p:ph type="subTitle" idx="1"/>
          </p:nvPr>
        </p:nvSpPr>
        <p:spPr>
          <a:xfrm>
            <a:off x="1266825" y="2535238"/>
            <a:ext cx="9763125" cy="1655762"/>
          </a:xfrm>
        </p:spPr>
        <p:txBody>
          <a:bodyPr>
            <a:normAutofit fontScale="25000" lnSpcReduction="20000"/>
          </a:bodyPr>
          <a:lstStyle/>
          <a:p>
            <a:r>
              <a:rPr lang="de-AT" sz="46000" dirty="0">
                <a:solidFill>
                  <a:srgbClr val="CE606B"/>
                </a:solidFill>
                <a:effectLst>
                  <a:outerShdw blurRad="38100" dist="38100" dir="2700000" algn="tl">
                    <a:srgbClr val="000000">
                      <a:alpha val="43137"/>
                    </a:srgbClr>
                  </a:outerShdw>
                </a:effectLst>
              </a:rPr>
              <a:t>REIFEZEITALTER</a:t>
            </a:r>
          </a:p>
          <a:p>
            <a:pPr algn="ctr"/>
            <a:r>
              <a:rPr lang="de-AT" sz="9600" dirty="0">
                <a:latin typeface="Arial" panose="020B0604020202020204" pitchFamily="34" charset="0"/>
                <a:cs typeface="Arial" panose="020B0604020202020204" pitchFamily="34" charset="0"/>
              </a:rPr>
              <a:t>Die Zeitalter der Unmündigkeit und Kindheit der </a:t>
            </a:r>
          </a:p>
          <a:p>
            <a:pPr algn="ctr"/>
            <a:r>
              <a:rPr lang="de-AT" sz="9600" dirty="0">
                <a:latin typeface="Arial" panose="020B0604020202020204" pitchFamily="34" charset="0"/>
                <a:cs typeface="Arial" panose="020B0604020202020204" pitchFamily="34" charset="0"/>
              </a:rPr>
              <a:t>Menschheit sind vorbei und kehren nie mehr wieder…</a:t>
            </a:r>
          </a:p>
          <a:p>
            <a:pPr algn="ctr"/>
            <a:r>
              <a:rPr lang="de-AT" sz="7200" dirty="0">
                <a:latin typeface="Arial" panose="020B0604020202020204" pitchFamily="34" charset="0"/>
                <a:cs typeface="Arial" panose="020B0604020202020204" pitchFamily="34" charset="0"/>
              </a:rPr>
              <a:t>(</a:t>
            </a:r>
            <a:r>
              <a:rPr lang="de-AT" sz="6400" dirty="0">
                <a:latin typeface="Arial" panose="020B0604020202020204" pitchFamily="34" charset="0"/>
                <a:cs typeface="Arial" panose="020B0604020202020204" pitchFamily="34" charset="0"/>
              </a:rPr>
              <a:t>Shogi Effendi)</a:t>
            </a:r>
          </a:p>
          <a:p>
            <a:endParaRPr lang="de-AT" sz="9600" dirty="0">
              <a:solidFill>
                <a:srgbClr val="CE606B"/>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576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2A5F264-404C-4786-BAA8-BA9439F76C69}"/>
              </a:ext>
            </a:extLst>
          </p:cNvPr>
          <p:cNvSpPr txBox="1"/>
          <p:nvPr/>
        </p:nvSpPr>
        <p:spPr>
          <a:xfrm>
            <a:off x="647699" y="1836837"/>
            <a:ext cx="11077576" cy="3539430"/>
          </a:xfrm>
          <a:prstGeom prst="rect">
            <a:avLst/>
          </a:prstGeom>
          <a:noFill/>
        </p:spPr>
        <p:txBody>
          <a:bodyPr wrap="square">
            <a:spAutoFit/>
          </a:bodyPr>
          <a:lstStyle/>
          <a:p>
            <a:pPr algn="ctr"/>
            <a:br>
              <a:rPr lang="de-AT" sz="3200" dirty="0"/>
            </a:br>
            <a:r>
              <a:rPr lang="de-AT" sz="3200" dirty="0"/>
              <a:t>Im Mittelpunkt der Aufgabe einer Neukonzeption </a:t>
            </a:r>
          </a:p>
          <a:p>
            <a:pPr algn="ctr"/>
            <a:r>
              <a:rPr lang="de-AT" sz="3200" dirty="0"/>
              <a:t>des Systems menschlicher Beziehungen steht der Prozess, </a:t>
            </a:r>
          </a:p>
          <a:p>
            <a:pPr algn="ctr"/>
            <a:r>
              <a:rPr lang="de-AT" sz="3200" dirty="0"/>
              <a:t>den </a:t>
            </a:r>
            <a:r>
              <a:rPr lang="de-AT" sz="3200" dirty="0" err="1"/>
              <a:t>Bahá'u'lláh</a:t>
            </a:r>
            <a:r>
              <a:rPr lang="de-AT" sz="3200" dirty="0"/>
              <a:t> Beratung nennt. </a:t>
            </a:r>
          </a:p>
          <a:p>
            <a:pPr algn="ctr"/>
            <a:r>
              <a:rPr lang="de-AT" sz="3200" dirty="0"/>
              <a:t>»In allen Dingen muss beraten werden,« </a:t>
            </a:r>
          </a:p>
          <a:p>
            <a:pPr algn="ctr"/>
            <a:r>
              <a:rPr lang="de-AT" sz="3200" dirty="0"/>
              <a:t>lautet Sein Ratschlag. </a:t>
            </a:r>
          </a:p>
          <a:p>
            <a:pPr algn="ctr"/>
            <a:r>
              <a:rPr lang="de-AT" sz="3200" dirty="0"/>
              <a:t>»Die Gabe der Einsicht zeigt ihre Reife in der Beratung.«</a:t>
            </a:r>
          </a:p>
        </p:txBody>
      </p:sp>
      <p:sp>
        <p:nvSpPr>
          <p:cNvPr id="4" name="Rechteck 3">
            <a:extLst>
              <a:ext uri="{FF2B5EF4-FFF2-40B4-BE49-F238E27FC236}">
                <a16:creationId xmlns:a16="http://schemas.microsoft.com/office/drawing/2014/main" id="{907A03BE-2F3D-4B6A-8A72-518D2938D42E}"/>
              </a:ext>
            </a:extLst>
          </p:cNvPr>
          <p:cNvSpPr/>
          <p:nvPr/>
        </p:nvSpPr>
        <p:spPr>
          <a:xfrm>
            <a:off x="11466937" y="5934670"/>
            <a:ext cx="535724" cy="923330"/>
          </a:xfrm>
          <a:prstGeom prst="rect">
            <a:avLst/>
          </a:prstGeom>
          <a:noFill/>
        </p:spPr>
        <p:txBody>
          <a:bodyPr wrap="none" lIns="91440" tIns="45720" rIns="91440" bIns="45720">
            <a:spAutoFit/>
          </a:bodyPr>
          <a:lstStyle/>
          <a:p>
            <a:pPr algn="ctr"/>
            <a:r>
              <a:rPr lang="de-DE" sz="5400" b="0" cap="none" spc="0" dirty="0">
                <a:ln w="0"/>
                <a:gradFill>
                  <a:gsLst>
                    <a:gs pos="21000">
                      <a:srgbClr val="53575C"/>
                    </a:gs>
                    <a:gs pos="88000">
                      <a:srgbClr val="C5C7CA"/>
                    </a:gs>
                  </a:gsLst>
                  <a:lin ang="5400000"/>
                </a:gradFill>
                <a:effectLst/>
              </a:rPr>
              <a:t>8</a:t>
            </a:r>
          </a:p>
        </p:txBody>
      </p:sp>
    </p:spTree>
    <p:extLst>
      <p:ext uri="{BB962C8B-B14F-4D97-AF65-F5344CB8AC3E}">
        <p14:creationId xmlns:p14="http://schemas.microsoft.com/office/powerpoint/2010/main" val="4970856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AF48AB2A-5409-4421-8839-40BD36EB6258}"/>
              </a:ext>
            </a:extLst>
          </p:cNvPr>
          <p:cNvSpPr txBox="1"/>
          <p:nvPr/>
        </p:nvSpPr>
        <p:spPr>
          <a:xfrm>
            <a:off x="1285876" y="1976468"/>
            <a:ext cx="9429750" cy="4370427"/>
          </a:xfrm>
          <a:prstGeom prst="rect">
            <a:avLst/>
          </a:prstGeom>
          <a:noFill/>
        </p:spPr>
        <p:txBody>
          <a:bodyPr wrap="square">
            <a:spAutoFit/>
          </a:bodyPr>
          <a:lstStyle/>
          <a:p>
            <a:pPr algn="ctr"/>
            <a:r>
              <a:rPr lang="de-AT" sz="2800" dirty="0"/>
              <a:t>Neue Gesetze und Begriffe wenden sich an die neuen Bedürfnisse einer Menschheit, die dabei ist, in ihr gemeinsames Reifealter einzutreten. </a:t>
            </a:r>
          </a:p>
          <a:p>
            <a:pPr algn="ctr"/>
            <a:r>
              <a:rPr lang="de-AT" sz="2800" dirty="0"/>
              <a:t>O Völker der Erde!«, so der Aufruf </a:t>
            </a:r>
            <a:r>
              <a:rPr lang="de-AT" sz="2800" dirty="0" err="1"/>
              <a:t>Bahá‘u‘llahs</a:t>
            </a:r>
            <a:r>
              <a:rPr lang="de-AT" sz="2800" dirty="0"/>
              <a:t>, »Gebt auf, was ihr besitzet, und erhebt euch auf den Schwingen der Loslösung über alles Erschaffene. So gebietet euch der Herr der Schöpfung, der durch die Bewegung Seiner Feder der Menschheit Seele verwandelt.</a:t>
            </a:r>
          </a:p>
          <a:p>
            <a:pPr algn="ctr"/>
            <a:endParaRPr lang="de-AT" dirty="0"/>
          </a:p>
          <a:p>
            <a:pPr algn="ctr"/>
            <a:r>
              <a:rPr lang="de-AT" dirty="0"/>
              <a:t>DAS JAHRHUNDERT DES LICHTS</a:t>
            </a:r>
            <a:br>
              <a:rPr lang="de-AT" dirty="0"/>
            </a:br>
            <a:r>
              <a:rPr lang="de-AT" dirty="0"/>
              <a:t>EINE VERÖFFENTLICHUNG DES BAHÁ‘I- WELTZENTRUMS</a:t>
            </a:r>
          </a:p>
        </p:txBody>
      </p:sp>
      <p:sp>
        <p:nvSpPr>
          <p:cNvPr id="4" name="Rechteck 3">
            <a:extLst>
              <a:ext uri="{FF2B5EF4-FFF2-40B4-BE49-F238E27FC236}">
                <a16:creationId xmlns:a16="http://schemas.microsoft.com/office/drawing/2014/main" id="{981FC150-B927-46B1-8198-F1EA8719F4DD}"/>
              </a:ext>
            </a:extLst>
          </p:cNvPr>
          <p:cNvSpPr/>
          <p:nvPr/>
        </p:nvSpPr>
        <p:spPr>
          <a:xfrm>
            <a:off x="11143087" y="5934670"/>
            <a:ext cx="535724" cy="923330"/>
          </a:xfrm>
          <a:prstGeom prst="rect">
            <a:avLst/>
          </a:prstGeom>
          <a:noFill/>
        </p:spPr>
        <p:txBody>
          <a:bodyPr wrap="none" lIns="91440" tIns="45720" rIns="91440" bIns="45720">
            <a:spAutoFit/>
          </a:bodyPr>
          <a:lstStyle/>
          <a:p>
            <a:pPr algn="ctr"/>
            <a:r>
              <a:rPr lang="de-DE" sz="5400" b="0" cap="none" spc="0" dirty="0">
                <a:ln w="0"/>
                <a:gradFill>
                  <a:gsLst>
                    <a:gs pos="21000">
                      <a:srgbClr val="53575C"/>
                    </a:gs>
                    <a:gs pos="88000">
                      <a:srgbClr val="C5C7CA"/>
                    </a:gs>
                  </a:gsLst>
                  <a:lin ang="5400000"/>
                </a:gradFill>
                <a:effectLst/>
              </a:rPr>
              <a:t>9</a:t>
            </a:r>
          </a:p>
        </p:txBody>
      </p:sp>
    </p:spTree>
    <p:extLst>
      <p:ext uri="{BB962C8B-B14F-4D97-AF65-F5344CB8AC3E}">
        <p14:creationId xmlns:p14="http://schemas.microsoft.com/office/powerpoint/2010/main" val="7696487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Grant Us Thy Favour&quot; by the Dutch Youth">
            <a:hlinkClick r:id="" action="ppaction://media"/>
            <a:extLst>
              <a:ext uri="{FF2B5EF4-FFF2-40B4-BE49-F238E27FC236}">
                <a16:creationId xmlns:a16="http://schemas.microsoft.com/office/drawing/2014/main" id="{2B4144D4-2ED3-4035-AAA5-C42C44820C58}"/>
              </a:ext>
            </a:extLst>
          </p:cNvPr>
          <p:cNvPicPr>
            <a:picLocks noRot="1" noChangeAspect="1"/>
          </p:cNvPicPr>
          <p:nvPr>
            <a:videoFile r:link="rId1"/>
          </p:nvPr>
        </p:nvPicPr>
        <p:blipFill>
          <a:blip r:embed="rId3"/>
          <a:stretch>
            <a:fillRect/>
          </a:stretch>
        </p:blipFill>
        <p:spPr>
          <a:xfrm>
            <a:off x="0" y="0"/>
            <a:ext cx="12272920" cy="6934200"/>
          </a:xfrm>
          <a:prstGeom prst="rect">
            <a:avLst/>
          </a:prstGeom>
        </p:spPr>
      </p:pic>
    </p:spTree>
    <p:extLst>
      <p:ext uri="{BB962C8B-B14F-4D97-AF65-F5344CB8AC3E}">
        <p14:creationId xmlns:p14="http://schemas.microsoft.com/office/powerpoint/2010/main" val="290147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D220-DA44-499B-8E99-45FD1B0AEA82}"/>
              </a:ext>
            </a:extLst>
          </p:cNvPr>
          <p:cNvSpPr>
            <a:spLocks noGrp="1"/>
          </p:cNvSpPr>
          <p:nvPr>
            <p:ph type="title"/>
          </p:nvPr>
        </p:nvSpPr>
        <p:spPr>
          <a:xfrm>
            <a:off x="742950" y="327025"/>
            <a:ext cx="10515600" cy="1325563"/>
          </a:xfrm>
        </p:spPr>
        <p:txBody>
          <a:bodyPr/>
          <a:lstStyle/>
          <a:p>
            <a:endParaRPr lang="de-AT"/>
          </a:p>
        </p:txBody>
      </p:sp>
      <p:pic>
        <p:nvPicPr>
          <p:cNvPr id="4" name="Onlinemedien 3" title="&quot;Love Is My Stronghold&quot; by Jordan Raj">
            <a:hlinkClick r:id="" action="ppaction://media"/>
            <a:extLst>
              <a:ext uri="{FF2B5EF4-FFF2-40B4-BE49-F238E27FC236}">
                <a16:creationId xmlns:a16="http://schemas.microsoft.com/office/drawing/2014/main" id="{B0AE614E-FB07-45DE-850B-E28579018C43}"/>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248484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52E668A-6AF4-4BD5-9E4D-736D42EF28B0}"/>
              </a:ext>
            </a:extLst>
          </p:cNvPr>
          <p:cNvSpPr txBox="1"/>
          <p:nvPr/>
        </p:nvSpPr>
        <p:spPr>
          <a:xfrm>
            <a:off x="1466850" y="1895475"/>
            <a:ext cx="9601201" cy="4247317"/>
          </a:xfrm>
          <a:prstGeom prst="rect">
            <a:avLst/>
          </a:prstGeom>
          <a:noFill/>
        </p:spPr>
        <p:txBody>
          <a:bodyPr wrap="square">
            <a:spAutoFit/>
          </a:bodyPr>
          <a:lstStyle/>
          <a:p>
            <a:pPr algn="ctr"/>
            <a:r>
              <a:rPr lang="de-AT" sz="2400" dirty="0"/>
              <a:t>Die Menschheit - Pfeilspitze der Evolution des Bewusstseins - durchläuft Stadien, die mit den Entwicklungsphasen eines Säuglings, Kindes und Jugendlichen im Leben eines einzelnen Menschen vergleichbar sind.</a:t>
            </a:r>
            <a:br>
              <a:rPr lang="de-AT" sz="2400" dirty="0"/>
            </a:br>
            <a:r>
              <a:rPr lang="de-AT" sz="2400" dirty="0"/>
              <a:t>Die Reise hat uns an die Schwelle unserer lange ersehnten Reife als vereinte Menschheit gebracht. </a:t>
            </a:r>
          </a:p>
          <a:p>
            <a:pPr algn="ctr"/>
            <a:r>
              <a:rPr lang="de-AT" sz="2400" dirty="0"/>
              <a:t>Die Kriege, Ausbeutung und Vorurteile, die für die Phasen der Unreife typisch waren, sollten uns nicht verzweifeln lassen, sondern ein Anreiz dazu sein, die mit dem kollektiven Reifealter verbundene Verantwortung anzunehmen. </a:t>
            </a:r>
          </a:p>
          <a:p>
            <a:pPr algn="ctr"/>
            <a:endParaRPr lang="de-AT" dirty="0"/>
          </a:p>
          <a:p>
            <a:pPr algn="ctr"/>
            <a:r>
              <a:rPr lang="de-AT" dirty="0"/>
              <a:t>Aus: Wer schreibt die Zukunft?</a:t>
            </a:r>
            <a:br>
              <a:rPr lang="de-AT" dirty="0"/>
            </a:br>
            <a:r>
              <a:rPr lang="de-AT" dirty="0"/>
              <a:t>Nationaler Geistiger Rat der </a:t>
            </a:r>
            <a:r>
              <a:rPr lang="de-AT" dirty="0" err="1"/>
              <a:t>Bahá‘i</a:t>
            </a:r>
            <a:r>
              <a:rPr lang="de-AT" dirty="0"/>
              <a:t> Deutschland e.V. April 1999</a:t>
            </a:r>
          </a:p>
        </p:txBody>
      </p:sp>
      <p:sp>
        <p:nvSpPr>
          <p:cNvPr id="4" name="Rechteck 3">
            <a:extLst>
              <a:ext uri="{FF2B5EF4-FFF2-40B4-BE49-F238E27FC236}">
                <a16:creationId xmlns:a16="http://schemas.microsoft.com/office/drawing/2014/main" id="{AD93481A-9719-43F1-A150-986B290B53B1}"/>
              </a:ext>
            </a:extLst>
          </p:cNvPr>
          <p:cNvSpPr/>
          <p:nvPr/>
        </p:nvSpPr>
        <p:spPr>
          <a:xfrm>
            <a:off x="11457413" y="6024860"/>
            <a:ext cx="535723" cy="923330"/>
          </a:xfrm>
          <a:prstGeom prst="rect">
            <a:avLst/>
          </a:prstGeom>
          <a:noFill/>
        </p:spPr>
        <p:txBody>
          <a:bodyPr wrap="none" lIns="91440" tIns="45720" rIns="91440" bIns="45720">
            <a:spAutoFit/>
          </a:bodyPr>
          <a:lstStyle/>
          <a:p>
            <a:pPr algn="ctr"/>
            <a:r>
              <a:rPr lang="de-AT"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32249187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A5F16D74-778B-4935-B876-9ABED4271121}"/>
              </a:ext>
            </a:extLst>
          </p:cNvPr>
          <p:cNvSpPr txBox="1"/>
          <p:nvPr/>
        </p:nvSpPr>
        <p:spPr>
          <a:xfrm>
            <a:off x="1647825" y="2343150"/>
            <a:ext cx="8953500" cy="3108543"/>
          </a:xfrm>
          <a:prstGeom prst="rect">
            <a:avLst/>
          </a:prstGeom>
          <a:noFill/>
        </p:spPr>
        <p:txBody>
          <a:bodyPr wrap="square">
            <a:spAutoFit/>
          </a:bodyPr>
          <a:lstStyle/>
          <a:p>
            <a:pPr algn="ctr"/>
            <a:r>
              <a:rPr lang="de-AT" sz="3200" dirty="0"/>
              <a:t>Was die Völker der Welt heute erleben, ist, sagte </a:t>
            </a:r>
            <a:r>
              <a:rPr lang="de-AT" sz="3200" dirty="0" err="1"/>
              <a:t>Bahá'u'lláh</a:t>
            </a:r>
            <a:r>
              <a:rPr lang="de-AT" sz="3200" dirty="0"/>
              <a:t>, ihr kollektives Erwachsenwerden, und gerade durch diese sich bildende Reife der menschlichen Rasse wird das Prinzip der Einheit in der Vielfalt seinen vollen Ausdruck finden. </a:t>
            </a:r>
            <a:endParaRPr lang="de-AT" sz="2400" dirty="0"/>
          </a:p>
          <a:p>
            <a:pPr algn="ctr"/>
            <a:r>
              <a:rPr lang="de-AT" dirty="0"/>
              <a:t>UNIVERSALES HAUS DER GERECHTIGKEIT</a:t>
            </a:r>
            <a:br>
              <a:rPr lang="de-AT" dirty="0"/>
            </a:br>
            <a:r>
              <a:rPr lang="de-AT" dirty="0"/>
              <a:t>Das Wohlergehen der Menschheit</a:t>
            </a:r>
          </a:p>
        </p:txBody>
      </p:sp>
      <p:sp>
        <p:nvSpPr>
          <p:cNvPr id="4" name="Rechteck 3">
            <a:extLst>
              <a:ext uri="{FF2B5EF4-FFF2-40B4-BE49-F238E27FC236}">
                <a16:creationId xmlns:a16="http://schemas.microsoft.com/office/drawing/2014/main" id="{9CB46ACC-5E4B-4B41-B678-1FE658FB4973}"/>
              </a:ext>
            </a:extLst>
          </p:cNvPr>
          <p:cNvSpPr/>
          <p:nvPr/>
        </p:nvSpPr>
        <p:spPr>
          <a:xfrm>
            <a:off x="11552663" y="5934670"/>
            <a:ext cx="535723" cy="923330"/>
          </a:xfrm>
          <a:prstGeom prst="rect">
            <a:avLst/>
          </a:prstGeom>
          <a:noFill/>
        </p:spPr>
        <p:txBody>
          <a:bodyPr wrap="none" lIns="91440" tIns="45720" rIns="91440" bIns="45720">
            <a:spAutoFit/>
          </a:bodyPr>
          <a:lstStyle/>
          <a:p>
            <a:pPr algn="ctr"/>
            <a:r>
              <a:rPr lang="de-DE" sz="5400" b="0" cap="none" spc="0" dirty="0">
                <a:ln w="0"/>
                <a:gradFill>
                  <a:gsLst>
                    <a:gs pos="21000">
                      <a:srgbClr val="53575C"/>
                    </a:gs>
                    <a:gs pos="88000">
                      <a:srgbClr val="C5C7CA"/>
                    </a:gs>
                  </a:gsLst>
                  <a:lin ang="5400000"/>
                </a:gradFill>
                <a:effectLst/>
              </a:rPr>
              <a:t>2</a:t>
            </a:r>
          </a:p>
        </p:txBody>
      </p:sp>
    </p:spTree>
    <p:extLst>
      <p:ext uri="{BB962C8B-B14F-4D97-AF65-F5344CB8AC3E}">
        <p14:creationId xmlns:p14="http://schemas.microsoft.com/office/powerpoint/2010/main" val="19875154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009096C9-D0C2-4482-91C6-8C1B287B9AF7}"/>
              </a:ext>
            </a:extLst>
          </p:cNvPr>
          <p:cNvSpPr txBox="1"/>
          <p:nvPr/>
        </p:nvSpPr>
        <p:spPr>
          <a:xfrm>
            <a:off x="2105024" y="2334816"/>
            <a:ext cx="8620125" cy="3323987"/>
          </a:xfrm>
          <a:prstGeom prst="rect">
            <a:avLst/>
          </a:prstGeom>
          <a:noFill/>
        </p:spPr>
        <p:txBody>
          <a:bodyPr wrap="square">
            <a:spAutoFit/>
          </a:bodyPr>
          <a:lstStyle/>
          <a:p>
            <a:pPr algn="ctr"/>
            <a:r>
              <a:rPr lang="de-AT" sz="2400" dirty="0"/>
              <a:t>Wessen wir gegenwärtig Zeuge sind, … das ist das Jünglingsalter in der langsamen und schmerzensreichen Entwicklung der Menschheit, die Vorbereitung zur Erreichung des Zustandes des Mannesalters und der Reife… </a:t>
            </a:r>
          </a:p>
          <a:p>
            <a:pPr algn="ctr"/>
            <a:r>
              <a:rPr lang="de-AT" sz="2400" dirty="0"/>
              <a:t>Der Aufruhr dieses Übergangszeitalters ist charakteristisch für das Ungestüm und die unvernünftigen Naturtriebe der Jugend, für ihre Tollheiten, ihre Verschwendung, ihren Stolz, ihre Selbstsicherheit, ihr aufrührerisches Wesen und ihre Missachtung von Disziplin.</a:t>
            </a:r>
          </a:p>
          <a:p>
            <a:pPr algn="ctr"/>
            <a:r>
              <a:rPr lang="de-AT" dirty="0"/>
              <a:t>Shogi Effendi, Der Verheißene Tag ist gekommen</a:t>
            </a:r>
          </a:p>
        </p:txBody>
      </p:sp>
      <p:sp>
        <p:nvSpPr>
          <p:cNvPr id="4" name="Rechteck 3">
            <a:extLst>
              <a:ext uri="{FF2B5EF4-FFF2-40B4-BE49-F238E27FC236}">
                <a16:creationId xmlns:a16="http://schemas.microsoft.com/office/drawing/2014/main" id="{022E8E44-C216-498F-B3F6-E975508BA196}"/>
              </a:ext>
            </a:extLst>
          </p:cNvPr>
          <p:cNvSpPr/>
          <p:nvPr/>
        </p:nvSpPr>
        <p:spPr>
          <a:xfrm>
            <a:off x="11390738" y="583436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22367868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7921BE2-C036-4243-9D9C-348CB4E1ABB7}"/>
              </a:ext>
            </a:extLst>
          </p:cNvPr>
          <p:cNvSpPr txBox="1"/>
          <p:nvPr/>
        </p:nvSpPr>
        <p:spPr>
          <a:xfrm>
            <a:off x="1914524" y="2171700"/>
            <a:ext cx="8982075" cy="3539430"/>
          </a:xfrm>
          <a:prstGeom prst="rect">
            <a:avLst/>
          </a:prstGeom>
          <a:noFill/>
        </p:spPr>
        <p:txBody>
          <a:bodyPr wrap="square">
            <a:spAutoFit/>
          </a:bodyPr>
          <a:lstStyle/>
          <a:p>
            <a:pPr algn="ctr"/>
            <a:r>
              <a:rPr lang="de-AT" sz="2800" dirty="0"/>
              <a:t>"Alle erschaffenen Dinge", hat 'Abdu'l-Bahá, diese Wahrheit erläuternd, bestätigt, "haben ihren Grad oder ihre Stufe der Reife. Die Zeit der Reife im Leben eines Baumes ist die Zeit, da er Fruchte trägt ... </a:t>
            </a:r>
          </a:p>
          <a:p>
            <a:pPr algn="ctr"/>
            <a:r>
              <a:rPr lang="de-AT" sz="2800" dirty="0"/>
              <a:t>Das Tier erreicht eine Stufe vollen Wachstums und der Vollkommenheit, und im Menschenreich gelangt der Mensch zur Reife, wenn das Licht seines Verstandes seine größte Macht und Entwicklung erreicht …</a:t>
            </a:r>
          </a:p>
        </p:txBody>
      </p:sp>
      <p:sp>
        <p:nvSpPr>
          <p:cNvPr id="4" name="Rechteck 3">
            <a:extLst>
              <a:ext uri="{FF2B5EF4-FFF2-40B4-BE49-F238E27FC236}">
                <a16:creationId xmlns:a16="http://schemas.microsoft.com/office/drawing/2014/main" id="{AA0E4944-DD5A-4827-B613-A1A1BC056822}"/>
              </a:ext>
            </a:extLst>
          </p:cNvPr>
          <p:cNvSpPr/>
          <p:nvPr/>
        </p:nvSpPr>
        <p:spPr>
          <a:xfrm>
            <a:off x="11476462" y="5824835"/>
            <a:ext cx="535724" cy="923330"/>
          </a:xfrm>
          <a:prstGeom prst="rect">
            <a:avLst/>
          </a:prstGeom>
          <a:noFill/>
        </p:spPr>
        <p:txBody>
          <a:bodyPr wrap="none" lIns="91440" tIns="45720" rIns="91440" bIns="45720">
            <a:spAutoFit/>
          </a:bodyPr>
          <a:lstStyle/>
          <a:p>
            <a:pPr algn="ctr"/>
            <a:r>
              <a:rPr lang="de-DE" sz="5400" dirty="0">
                <a:ln w="0"/>
                <a:gradFill>
                  <a:gsLst>
                    <a:gs pos="21000">
                      <a:srgbClr val="53575C"/>
                    </a:gs>
                    <a:gs pos="88000">
                      <a:srgbClr val="C5C7CA"/>
                    </a:gs>
                  </a:gsLst>
                  <a:lin ang="5400000"/>
                </a:gradFill>
              </a:rPr>
              <a:t>4</a:t>
            </a:r>
            <a:endParaRPr lang="de-DE" sz="5400" b="0" cap="none" spc="0" dirty="0">
              <a:ln w="0"/>
              <a:gradFill>
                <a:gsLst>
                  <a:gs pos="21000">
                    <a:srgbClr val="53575C"/>
                  </a:gs>
                  <a:gs pos="88000">
                    <a:srgbClr val="C5C7CA"/>
                  </a:gs>
                </a:gsLst>
                <a:lin ang="5400000"/>
              </a:gradFill>
              <a:effectLst/>
            </a:endParaRPr>
          </a:p>
        </p:txBody>
      </p:sp>
    </p:spTree>
    <p:extLst>
      <p:ext uri="{BB962C8B-B14F-4D97-AF65-F5344CB8AC3E}">
        <p14:creationId xmlns:p14="http://schemas.microsoft.com/office/powerpoint/2010/main" val="12550713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45AD8D4-6375-436A-8379-3B1476CC5B0B}"/>
              </a:ext>
            </a:extLst>
          </p:cNvPr>
          <p:cNvSpPr txBox="1"/>
          <p:nvPr/>
        </p:nvSpPr>
        <p:spPr>
          <a:xfrm>
            <a:off x="1828800" y="1733550"/>
            <a:ext cx="8829676" cy="5201424"/>
          </a:xfrm>
          <a:prstGeom prst="rect">
            <a:avLst/>
          </a:prstGeom>
          <a:noFill/>
        </p:spPr>
        <p:txBody>
          <a:bodyPr wrap="square">
            <a:spAutoFit/>
          </a:bodyPr>
          <a:lstStyle/>
          <a:p>
            <a:pPr algn="ctr"/>
            <a:r>
              <a:rPr lang="de-AT" sz="2000" dirty="0"/>
              <a:t>.., ähnlich gibt es Zeiten und Stufen im gemeinsamen Leben der Menschheit. </a:t>
            </a:r>
          </a:p>
          <a:p>
            <a:pPr algn="ctr"/>
            <a:r>
              <a:rPr lang="de-AT" sz="2000" dirty="0"/>
              <a:t>Einmal durchwanderte sie ihre Kindheitsstufe, späterhin ihre Jugendzeit, aber jetzt ist sie in ihre lange vorhergesagte Reifezeit eingetreten, deren Beweise überall in Erscheinung treten ... Was den Bedürfnissen des Menschen in seiner früheren Geschichte angemessen war, ist weder passend noch genügend für die Erfordernisse des heutigen Tages, dieser Zeit des Neuen, der Vollendung. Die Menschheit hat sich aus der einstigen Stufe der Beschränkung und der Vorerziehung erhoben. Der Mensch muss mit neuen Tugenden und Kräften, neuen sittlichen Maßstäben und Fähigkeiten erfüllt werden. Neue Wohltaten und vollkommene Gaben warten auf ihn und senken sich schon auf ihn herab. </a:t>
            </a:r>
          </a:p>
          <a:p>
            <a:pPr algn="ctr"/>
            <a:r>
              <a:rPr lang="de-AT" sz="2000" dirty="0"/>
              <a:t>Die Gaben und Segnungen der Jugendzeit, wenngleich passend und genügend während des Heranwachsens der Menschheit, sind jetzt nicht imstande, den Erfordernissen ihrer Reifezeit zu entsprechen.„</a:t>
            </a:r>
          </a:p>
          <a:p>
            <a:pPr algn="ctr"/>
            <a:endParaRPr lang="de-AT" sz="1800" dirty="0">
              <a:latin typeface="Arial" panose="020B0604020202020204" pitchFamily="34" charset="0"/>
              <a:cs typeface="Arial" panose="020B0604020202020204" pitchFamily="34" charset="0"/>
            </a:endParaRPr>
          </a:p>
          <a:p>
            <a:pPr algn="ctr"/>
            <a:r>
              <a:rPr lang="de-AT" sz="1800" dirty="0">
                <a:latin typeface="Arial" panose="020B0604020202020204" pitchFamily="34" charset="0"/>
                <a:cs typeface="Arial" panose="020B0604020202020204" pitchFamily="34" charset="0"/>
              </a:rPr>
              <a:t>Shogi Effendi, aus: Der verheißene Tag ist gekommen</a:t>
            </a:r>
          </a:p>
          <a:p>
            <a:pPr algn="ctr"/>
            <a:br>
              <a:rPr lang="de-AT" dirty="0"/>
            </a:br>
            <a:endParaRPr lang="de-AT" dirty="0"/>
          </a:p>
        </p:txBody>
      </p:sp>
      <p:sp>
        <p:nvSpPr>
          <p:cNvPr id="4" name="Rechteck 3">
            <a:extLst>
              <a:ext uri="{FF2B5EF4-FFF2-40B4-BE49-F238E27FC236}">
                <a16:creationId xmlns:a16="http://schemas.microsoft.com/office/drawing/2014/main" id="{E920DE2D-E5AF-4CC9-A487-8773EAD0895A}"/>
              </a:ext>
            </a:extLst>
          </p:cNvPr>
          <p:cNvSpPr/>
          <p:nvPr/>
        </p:nvSpPr>
        <p:spPr>
          <a:xfrm>
            <a:off x="11419312" y="5934670"/>
            <a:ext cx="535724" cy="923330"/>
          </a:xfrm>
          <a:prstGeom prst="rect">
            <a:avLst/>
          </a:prstGeom>
          <a:noFill/>
        </p:spPr>
        <p:txBody>
          <a:bodyPr wrap="none" lIns="91440" tIns="45720" rIns="91440" bIns="45720">
            <a:spAutoFit/>
          </a:bodyPr>
          <a:lstStyle/>
          <a:p>
            <a:pPr algn="ctr"/>
            <a:r>
              <a:rPr lang="de-DE" sz="5400" b="0" cap="none" spc="0" dirty="0">
                <a:ln w="0"/>
                <a:gradFill>
                  <a:gsLst>
                    <a:gs pos="21000">
                      <a:srgbClr val="53575C"/>
                    </a:gs>
                    <a:gs pos="88000">
                      <a:srgbClr val="C5C7CA"/>
                    </a:gs>
                  </a:gsLst>
                  <a:lin ang="5400000"/>
                </a:gradFill>
                <a:effectLst/>
              </a:rPr>
              <a:t>5</a:t>
            </a:r>
          </a:p>
        </p:txBody>
      </p:sp>
    </p:spTree>
    <p:extLst>
      <p:ext uri="{BB962C8B-B14F-4D97-AF65-F5344CB8AC3E}">
        <p14:creationId xmlns:p14="http://schemas.microsoft.com/office/powerpoint/2010/main" val="28301687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E41D032-B246-4828-8A29-6670B02553EA}"/>
              </a:ext>
            </a:extLst>
          </p:cNvPr>
          <p:cNvSpPr txBox="1"/>
          <p:nvPr/>
        </p:nvSpPr>
        <p:spPr>
          <a:xfrm>
            <a:off x="971550" y="1564243"/>
            <a:ext cx="10572750" cy="4647426"/>
          </a:xfrm>
          <a:prstGeom prst="rect">
            <a:avLst/>
          </a:prstGeom>
          <a:noFill/>
        </p:spPr>
        <p:txBody>
          <a:bodyPr wrap="square">
            <a:spAutoFit/>
          </a:bodyPr>
          <a:lstStyle/>
          <a:p>
            <a:pPr algn="ctr"/>
            <a:r>
              <a:rPr lang="de-AT" sz="2000" dirty="0"/>
              <a:t>Einheit, stellt Er fest, ist das Ziel, das »alle Ziele überragt«, ein Verlangen, </a:t>
            </a:r>
          </a:p>
          <a:p>
            <a:pPr algn="ctr"/>
            <a:r>
              <a:rPr lang="de-AT" sz="2000" dirty="0"/>
              <a:t>das »der König allen Verlangens« ist. </a:t>
            </a:r>
          </a:p>
          <a:p>
            <a:pPr algn="ctr"/>
            <a:r>
              <a:rPr lang="de-AT" sz="2000" dirty="0"/>
              <a:t>»Die Erde«, verkündet Er, »ist nur ein Land, und alle Menschen sind seine Bürger«. </a:t>
            </a:r>
          </a:p>
          <a:p>
            <a:pPr algn="ctr"/>
            <a:r>
              <a:rPr lang="de-AT" sz="2000" dirty="0"/>
              <a:t>Er bestätigt ferner, daß die Vereinigung der Menschheit, diese letzte Entwicklungsstufe der Menschheit zu ihrer Reife, unausweichlich ist, daß »die heutige Ordnung« bald »aufgerollt« und »eine neue an ihrer Statt entfaltet« wird, daß »die ganze Erde schwanger ist« und »der Tag naht, da sie ihre edelsten Früchte hervorbringen wird, da aus ihr die höchsten Bäume aufsprießen werden, die bezauberndsten Blumen, die himmlischsten Segnungen«. Er beklagt die Mangelhaftigkeit der bestehenden Ordnung, weist auf die Unzulänglichkeit des Patriotismus als einer lenkenden und beherrschenden Kraft in der menschlichen Gesellschaft hin und betrachtet die »Liebe zur Menschheit« und den Dienst zu ihrem Wohl als die wertvollsten und lobenswertesten Ziele menschlichen Strebens. Er beklagt ferner, daß »die Lebenskraft des Glaubens der Menschen an Gott in allen Landen ausstirbt« und das »Antlitz der Welt« auf »Eigensinn und Unglauben« gerichtet ist. </a:t>
            </a:r>
          </a:p>
          <a:p>
            <a:pPr algn="ctr"/>
            <a:endParaRPr lang="de-AT" dirty="0"/>
          </a:p>
          <a:p>
            <a:pPr algn="ctr"/>
            <a:r>
              <a:rPr lang="de-AT" dirty="0"/>
              <a:t>Shogi Effendi, Gott geht vorüber</a:t>
            </a:r>
          </a:p>
        </p:txBody>
      </p:sp>
      <p:sp>
        <p:nvSpPr>
          <p:cNvPr id="4" name="Rechteck 3">
            <a:extLst>
              <a:ext uri="{FF2B5EF4-FFF2-40B4-BE49-F238E27FC236}">
                <a16:creationId xmlns:a16="http://schemas.microsoft.com/office/drawing/2014/main" id="{041930E7-7B49-4FB0-87C1-A29E0E01966D}"/>
              </a:ext>
            </a:extLst>
          </p:cNvPr>
          <p:cNvSpPr/>
          <p:nvPr/>
        </p:nvSpPr>
        <p:spPr>
          <a:xfrm>
            <a:off x="11362163" y="5934670"/>
            <a:ext cx="535723" cy="923330"/>
          </a:xfrm>
          <a:prstGeom prst="rect">
            <a:avLst/>
          </a:prstGeom>
          <a:noFill/>
        </p:spPr>
        <p:txBody>
          <a:bodyPr wrap="none" lIns="91440" tIns="45720" rIns="91440" bIns="45720">
            <a:spAutoFit/>
          </a:bodyPr>
          <a:lstStyle/>
          <a:p>
            <a:pPr algn="ctr"/>
            <a:r>
              <a:rPr lang="de-DE" sz="5400" b="0" cap="none" spc="0" dirty="0">
                <a:ln w="0"/>
                <a:gradFill>
                  <a:gsLst>
                    <a:gs pos="21000">
                      <a:srgbClr val="53575C"/>
                    </a:gs>
                    <a:gs pos="88000">
                      <a:srgbClr val="C5C7CA"/>
                    </a:gs>
                  </a:gsLst>
                  <a:lin ang="5400000"/>
                </a:gradFill>
                <a:effectLst/>
              </a:rPr>
              <a:t>6</a:t>
            </a:r>
          </a:p>
        </p:txBody>
      </p:sp>
    </p:spTree>
    <p:extLst>
      <p:ext uri="{BB962C8B-B14F-4D97-AF65-F5344CB8AC3E}">
        <p14:creationId xmlns:p14="http://schemas.microsoft.com/office/powerpoint/2010/main" val="26760901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0198E9E-A7C3-42FD-9240-0DE1F8C107E4}"/>
              </a:ext>
            </a:extLst>
          </p:cNvPr>
          <p:cNvSpPr txBox="1"/>
          <p:nvPr/>
        </p:nvSpPr>
        <p:spPr>
          <a:xfrm>
            <a:off x="1609725" y="2466975"/>
            <a:ext cx="8648700" cy="3016210"/>
          </a:xfrm>
          <a:prstGeom prst="rect">
            <a:avLst/>
          </a:prstGeom>
          <a:noFill/>
        </p:spPr>
        <p:txBody>
          <a:bodyPr wrap="square">
            <a:spAutoFit/>
          </a:bodyPr>
          <a:lstStyle/>
          <a:p>
            <a:pPr algn="ctr"/>
            <a:r>
              <a:rPr lang="de-AT" sz="3600" dirty="0"/>
              <a:t>"Die Wohlfahrt der Menschheit, ihr Friede und ihre Sicherheit sind unerreichbar, wenn und ehe nicht ihre Einheit fest begründet ist", schreibt </a:t>
            </a:r>
            <a:r>
              <a:rPr lang="de-AT" sz="3600" dirty="0" err="1"/>
              <a:t>Bahá'u'lláh</a:t>
            </a:r>
            <a:r>
              <a:rPr lang="de-AT" sz="3600" dirty="0"/>
              <a:t>.</a:t>
            </a:r>
          </a:p>
          <a:p>
            <a:pPr algn="ctr"/>
            <a:endParaRPr lang="de-AT" dirty="0"/>
          </a:p>
          <a:p>
            <a:pPr algn="ctr"/>
            <a:r>
              <a:rPr lang="de-AT" sz="1400" dirty="0"/>
              <a:t>UNIVERSALES HAUS DER GERECHTIGKEIT</a:t>
            </a:r>
            <a:br>
              <a:rPr lang="de-AT" sz="1400" dirty="0"/>
            </a:br>
            <a:r>
              <a:rPr lang="de-AT" sz="1400" dirty="0"/>
              <a:t>Das Wohlergehen der Menschheit</a:t>
            </a:r>
          </a:p>
        </p:txBody>
      </p:sp>
      <p:sp>
        <p:nvSpPr>
          <p:cNvPr id="4" name="Rechteck 3">
            <a:extLst>
              <a:ext uri="{FF2B5EF4-FFF2-40B4-BE49-F238E27FC236}">
                <a16:creationId xmlns:a16="http://schemas.microsoft.com/office/drawing/2014/main" id="{F3C77F8C-3ED8-443F-9231-F38334C51970}"/>
              </a:ext>
            </a:extLst>
          </p:cNvPr>
          <p:cNvSpPr/>
          <p:nvPr/>
        </p:nvSpPr>
        <p:spPr>
          <a:xfrm>
            <a:off x="11457413" y="5934670"/>
            <a:ext cx="535723" cy="923330"/>
          </a:xfrm>
          <a:prstGeom prst="rect">
            <a:avLst/>
          </a:prstGeom>
          <a:noFill/>
        </p:spPr>
        <p:txBody>
          <a:bodyPr wrap="none" lIns="91440" tIns="45720" rIns="91440" bIns="45720">
            <a:spAutoFit/>
          </a:bodyPr>
          <a:lstStyle/>
          <a:p>
            <a:pPr algn="ctr"/>
            <a:r>
              <a:rPr lang="de-DE" sz="5400" b="0" cap="none" spc="0" dirty="0">
                <a:ln w="0"/>
                <a:gradFill>
                  <a:gsLst>
                    <a:gs pos="21000">
                      <a:srgbClr val="53575C"/>
                    </a:gs>
                    <a:gs pos="88000">
                      <a:srgbClr val="C5C7CA"/>
                    </a:gs>
                  </a:gsLst>
                  <a:lin ang="5400000"/>
                </a:gradFill>
                <a:effectLst/>
              </a:rPr>
              <a:t>7</a:t>
            </a:r>
          </a:p>
        </p:txBody>
      </p:sp>
    </p:spTree>
    <p:extLst>
      <p:ext uri="{BB962C8B-B14F-4D97-AF65-F5344CB8AC3E}">
        <p14:creationId xmlns:p14="http://schemas.microsoft.com/office/powerpoint/2010/main" val="7918079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884</Words>
  <Application>Microsoft Office PowerPoint</Application>
  <PresentationFormat>Breitbild</PresentationFormat>
  <Paragraphs>49</Paragraphs>
  <Slides>12</Slides>
  <Notes>0</Notes>
  <HiddenSlides>0</HiddenSlides>
  <MMClips>2</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24</cp:revision>
  <dcterms:created xsi:type="dcterms:W3CDTF">2021-02-23T08:17:02Z</dcterms:created>
  <dcterms:modified xsi:type="dcterms:W3CDTF">2021-02-24T19:25:48Z</dcterms:modified>
</cp:coreProperties>
</file>