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2" r:id="rId2"/>
    <p:sldId id="330" r:id="rId3"/>
    <p:sldId id="289" r:id="rId4"/>
    <p:sldId id="320" r:id="rId5"/>
    <p:sldId id="321" r:id="rId6"/>
    <p:sldId id="322" r:id="rId7"/>
    <p:sldId id="324" r:id="rId8"/>
    <p:sldId id="315" r:id="rId9"/>
    <p:sldId id="261" r:id="rId10"/>
    <p:sldId id="316" r:id="rId11"/>
    <p:sldId id="317" r:id="rId12"/>
    <p:sldId id="283"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489"/>
    <a:srgbClr val="3E4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C2DCA-36D0-45EB-BC80-E7744A90516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55F887F2-AE6A-497D-9DCE-A97CD94C6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86B71162-2B69-4A41-B54D-C1DF2C2CA503}"/>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5" name="Fußzeilenplatzhalter 4">
            <a:extLst>
              <a:ext uri="{FF2B5EF4-FFF2-40B4-BE49-F238E27FC236}">
                <a16:creationId xmlns:a16="http://schemas.microsoft.com/office/drawing/2014/main" id="{B5F9117C-D232-4FAE-B351-85D8FE10B3D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AC50E58-66A7-4B4D-B95F-6E63699642C4}"/>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106506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0AEEF-0D64-41FF-8D7E-6760B528A5B6}"/>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D7165049-8DED-45AD-A9AC-1DA04359EA4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AFB20AE-E89E-48B2-8014-4F215F3618AF}"/>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5" name="Fußzeilenplatzhalter 4">
            <a:extLst>
              <a:ext uri="{FF2B5EF4-FFF2-40B4-BE49-F238E27FC236}">
                <a16:creationId xmlns:a16="http://schemas.microsoft.com/office/drawing/2014/main" id="{9F8B6756-2DCD-4909-BD83-D0E1A1F02B1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CF7B3D1-6161-4D41-9699-AF3D134FB83D}"/>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318533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4A9C37-4A01-4F47-97B7-A9D882555EC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174B2563-9339-4254-A97A-728DA61E26B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CA5CAFA-E783-4C8E-9EC0-030FBD64BEA2}"/>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5" name="Fußzeilenplatzhalter 4">
            <a:extLst>
              <a:ext uri="{FF2B5EF4-FFF2-40B4-BE49-F238E27FC236}">
                <a16:creationId xmlns:a16="http://schemas.microsoft.com/office/drawing/2014/main" id="{704C5654-FFC5-474F-B72C-D2F89BB1FEE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C226ED4-9928-4EDD-97C4-3D0234BD6920}"/>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242796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555A3-5413-4824-9CF5-E2C22C93567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C5FA163-1138-40D5-B75B-90A37ED8E06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EA56F8-EBAF-429B-B906-C27D57B41459}"/>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5" name="Fußzeilenplatzhalter 4">
            <a:extLst>
              <a:ext uri="{FF2B5EF4-FFF2-40B4-BE49-F238E27FC236}">
                <a16:creationId xmlns:a16="http://schemas.microsoft.com/office/drawing/2014/main" id="{33190FD1-74D8-4023-B4FC-FF1EC06B93A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CCEB422-ADC0-4A13-A781-E2F248B23E90}"/>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45603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D84D2-D32D-43D4-B932-66641287850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09D86F16-27E4-4478-8D1B-E23EA5DC1F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1E1C5CE-4388-4459-9EFD-465A4B566A89}"/>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5" name="Fußzeilenplatzhalter 4">
            <a:extLst>
              <a:ext uri="{FF2B5EF4-FFF2-40B4-BE49-F238E27FC236}">
                <a16:creationId xmlns:a16="http://schemas.microsoft.com/office/drawing/2014/main" id="{5A133DD8-1B7F-4828-A806-8F25E4AC45A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14931B5-0A8B-467E-A455-8ECC4C9710D8}"/>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362760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901EE-0578-43B2-9E4E-C94476FD3CA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CC7534C-8932-48EC-A27B-B1868A33900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8E225AE4-CB58-4E3B-8446-B7115ADFD07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7871F36-5A88-4210-A0CD-D41C3239E475}"/>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6" name="Fußzeilenplatzhalter 5">
            <a:extLst>
              <a:ext uri="{FF2B5EF4-FFF2-40B4-BE49-F238E27FC236}">
                <a16:creationId xmlns:a16="http://schemas.microsoft.com/office/drawing/2014/main" id="{B48D4179-583A-4483-8AEF-BA4C5D2F3359}"/>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E3BFC43-65CA-4B7E-9232-30AF886C4B2B}"/>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303878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361D0-1B42-4108-93E2-E6A3CF0D8043}"/>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1148EEE-DE03-4618-BC51-BAB5E8D3E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BFD05D3-A306-4952-9F7E-6D804AE5085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E1DF401-97FC-44D2-899C-398E538AA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ABE351F-C75A-481A-B0AD-0B56C899F8D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71C7CFCA-0E10-4FA0-9982-387C014F43A7}"/>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8" name="Fußzeilenplatzhalter 7">
            <a:extLst>
              <a:ext uri="{FF2B5EF4-FFF2-40B4-BE49-F238E27FC236}">
                <a16:creationId xmlns:a16="http://schemas.microsoft.com/office/drawing/2014/main" id="{1C37F599-D6BE-4518-AB56-F1E5E4429291}"/>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33651C14-C425-4DC9-A8FA-F06A2CF34B0E}"/>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65695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3FBB2-A116-425E-B44F-1BD3685A6C9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D47D6291-7129-407D-86FB-DA4E891F3737}"/>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4" name="Fußzeilenplatzhalter 3">
            <a:extLst>
              <a:ext uri="{FF2B5EF4-FFF2-40B4-BE49-F238E27FC236}">
                <a16:creationId xmlns:a16="http://schemas.microsoft.com/office/drawing/2014/main" id="{1A6A17C8-F6B9-473E-AD96-5AF57FC5100E}"/>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7118B7A-D535-46D9-87DC-76893E294226}"/>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299318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BF2F0A0-6E2C-4864-BBA3-B104DFF244A2}"/>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3" name="Fußzeilenplatzhalter 2">
            <a:extLst>
              <a:ext uri="{FF2B5EF4-FFF2-40B4-BE49-F238E27FC236}">
                <a16:creationId xmlns:a16="http://schemas.microsoft.com/office/drawing/2014/main" id="{53D7563A-45EB-4902-8F2B-FCFDA4CFF15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E0792159-4505-45ED-9CAA-0EC9064A2B31}"/>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104732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A2E73-6303-4584-AE85-C28C8CE6CD9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B73EAD6-0F94-45B9-B9DA-902FA4445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2C8D1815-CC59-40EA-ABA6-A0460475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C41492-0467-4C83-86DD-FAAD31D5AFFD}"/>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6" name="Fußzeilenplatzhalter 5">
            <a:extLst>
              <a:ext uri="{FF2B5EF4-FFF2-40B4-BE49-F238E27FC236}">
                <a16:creationId xmlns:a16="http://schemas.microsoft.com/office/drawing/2014/main" id="{BCF72F18-E88F-48D9-A28C-4C89C77F856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2D909F7-371A-4D24-BA05-039351DD3C97}"/>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377022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EB1EC-F01E-4DEE-A964-57066E3123C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C5023E51-4B4A-4F65-AD66-2935ABE6A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22A584EB-5A96-44CC-90F6-38062FB7C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82FBF78-4810-424B-92C8-A861F554F4F7}"/>
              </a:ext>
            </a:extLst>
          </p:cNvPr>
          <p:cNvSpPr>
            <a:spLocks noGrp="1"/>
          </p:cNvSpPr>
          <p:nvPr>
            <p:ph type="dt" sz="half" idx="10"/>
          </p:nvPr>
        </p:nvSpPr>
        <p:spPr/>
        <p:txBody>
          <a:bodyPr/>
          <a:lstStyle/>
          <a:p>
            <a:fld id="{AA5390AD-2C72-4C04-BA75-9C786916F0F7}" type="datetimeFigureOut">
              <a:rPr lang="de-AT" smtClean="0"/>
              <a:t>25.03.2021</a:t>
            </a:fld>
            <a:endParaRPr lang="de-AT"/>
          </a:p>
        </p:txBody>
      </p:sp>
      <p:sp>
        <p:nvSpPr>
          <p:cNvPr id="6" name="Fußzeilenplatzhalter 5">
            <a:extLst>
              <a:ext uri="{FF2B5EF4-FFF2-40B4-BE49-F238E27FC236}">
                <a16:creationId xmlns:a16="http://schemas.microsoft.com/office/drawing/2014/main" id="{F70206B2-6CE6-49AD-B32C-015E8ADE3C7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11AC23-0B50-4AB6-91D7-91C49283B870}"/>
              </a:ext>
            </a:extLst>
          </p:cNvPr>
          <p:cNvSpPr>
            <a:spLocks noGrp="1"/>
          </p:cNvSpPr>
          <p:nvPr>
            <p:ph type="sldNum" sz="quarter" idx="12"/>
          </p:nvPr>
        </p:nvSpPr>
        <p:spPr/>
        <p:txBody>
          <a:bodyPr/>
          <a:lstStyle/>
          <a:p>
            <a:fld id="{913B7C24-822E-494D-AA1D-D05A3C1CA945}" type="slidenum">
              <a:rPr lang="de-AT" smtClean="0"/>
              <a:t>‹Nr.›</a:t>
            </a:fld>
            <a:endParaRPr lang="de-AT"/>
          </a:p>
        </p:txBody>
      </p:sp>
    </p:spTree>
    <p:extLst>
      <p:ext uri="{BB962C8B-B14F-4D97-AF65-F5344CB8AC3E}">
        <p14:creationId xmlns:p14="http://schemas.microsoft.com/office/powerpoint/2010/main" val="145066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xhere.com/de/photo/1447401"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F892DB-3956-463A-94F6-81B7732FB5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6510DEEB-76FD-40D1-A72D-5AF2DED06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78E472E-BA87-4515-96AA-5B06A58979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390AD-2C72-4C04-BA75-9C786916F0F7}" type="datetimeFigureOut">
              <a:rPr lang="de-AT" smtClean="0"/>
              <a:t>25.03.2021</a:t>
            </a:fld>
            <a:endParaRPr lang="de-AT"/>
          </a:p>
        </p:txBody>
      </p:sp>
      <p:sp>
        <p:nvSpPr>
          <p:cNvPr id="5" name="Fußzeilenplatzhalter 4">
            <a:extLst>
              <a:ext uri="{FF2B5EF4-FFF2-40B4-BE49-F238E27FC236}">
                <a16:creationId xmlns:a16="http://schemas.microsoft.com/office/drawing/2014/main" id="{1856DCB7-3404-4957-996C-BB977BF76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78626CD8-85EF-4F3A-AC1D-05C0B6B03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B7C24-822E-494D-AA1D-D05A3C1CA945}" type="slidenum">
              <a:rPr lang="de-AT" smtClean="0"/>
              <a:t>‹Nr.›</a:t>
            </a:fld>
            <a:endParaRPr lang="de-AT"/>
          </a:p>
        </p:txBody>
      </p:sp>
    </p:spTree>
    <p:extLst>
      <p:ext uri="{BB962C8B-B14F-4D97-AF65-F5344CB8AC3E}">
        <p14:creationId xmlns:p14="http://schemas.microsoft.com/office/powerpoint/2010/main" val="254297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YFmvUQB5Wa0?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j5adHvlaH0U?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tQO4Q0U_7WU?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ngall.com/flowers-borders-pn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Entspannende Klaviermusik, Wunderschöne Frühlingsmusik">
            <a:hlinkClick r:id="" action="ppaction://media"/>
            <a:extLst>
              <a:ext uri="{FF2B5EF4-FFF2-40B4-BE49-F238E27FC236}">
                <a16:creationId xmlns:a16="http://schemas.microsoft.com/office/drawing/2014/main" id="{9AEA8126-BCC5-4A05-B6E5-9C9029E64ED9}"/>
              </a:ext>
            </a:extLst>
          </p:cNvPr>
          <p:cNvPicPr>
            <a:picLocks noRot="1" noChangeAspect="1"/>
          </p:cNvPicPr>
          <p:nvPr>
            <a:videoFile r:link="rId1"/>
          </p:nvPr>
        </p:nvPicPr>
        <p:blipFill>
          <a:blip r:embed="rId3"/>
          <a:stretch>
            <a:fillRect/>
          </a:stretch>
        </p:blipFill>
        <p:spPr>
          <a:xfrm>
            <a:off x="0" y="0"/>
            <a:ext cx="12258573" cy="6926094"/>
          </a:xfrm>
          <a:prstGeom prst="rect">
            <a:avLst/>
          </a:prstGeom>
        </p:spPr>
      </p:pic>
    </p:spTree>
    <p:extLst>
      <p:ext uri="{BB962C8B-B14F-4D97-AF65-F5344CB8AC3E}">
        <p14:creationId xmlns:p14="http://schemas.microsoft.com/office/powerpoint/2010/main" val="209929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5D09751-1C37-41FE-9AB0-3CED64ABE279}"/>
              </a:ext>
            </a:extLst>
          </p:cNvPr>
          <p:cNvSpPr txBox="1"/>
          <p:nvPr/>
        </p:nvSpPr>
        <p:spPr>
          <a:xfrm>
            <a:off x="5211096" y="324465"/>
            <a:ext cx="6446581" cy="56323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400" dirty="0"/>
              <a:t>Ein bestimmtes Wort ist wie der Frühling, der die zarten Schösslinge im Rosengarten der Erkenntnis grünen und blühen lässt, während ein anderes Wort wie tödliches Gift ist. Ein umsichtiger, weiser Mensch sollte deshalb voll Milde und Geduld reden, damit die Süße seiner Worte einen jeden erlangen lässt, was der Stufe des Menschen angemessen ist.</a:t>
            </a:r>
            <a:br>
              <a:rPr lang="de-AT" sz="2400" dirty="0"/>
            </a:br>
            <a:r>
              <a:rPr lang="de-AT" sz="2400" dirty="0"/>
              <a:t>Hoch ist die Stufe des Menschen.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2400" dirty="0"/>
              <a:t>Hochgemut muss auch sein Bemühen um den Wiederaufbau der Welt und die Wohlfahrt der Völker sein. Ich flehe zu dem einen wahren Gott, daß Er dich </a:t>
            </a:r>
            <a:r>
              <a:rPr lang="de-AT" sz="2400" dirty="0" err="1"/>
              <a:t>gnädiglich</a:t>
            </a:r>
            <a:r>
              <a:rPr lang="de-AT" sz="2400" dirty="0"/>
              <a:t> in alledem bestätige, was der Stufe des Menschen würdig ist.</a:t>
            </a:r>
            <a:br>
              <a:rPr kumimoji="0" lang="de-AT" sz="3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br>
            <a:r>
              <a:rPr kumimoji="0" lang="de-AT" sz="24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Baha‘u‘llah</a:t>
            </a:r>
            <a:endParaRPr kumimoji="0" lang="de-AT" sz="3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sp>
        <p:nvSpPr>
          <p:cNvPr id="2" name="Rechteck 1">
            <a:extLst>
              <a:ext uri="{FF2B5EF4-FFF2-40B4-BE49-F238E27FC236}">
                <a16:creationId xmlns:a16="http://schemas.microsoft.com/office/drawing/2014/main" id="{DE4BD48D-3733-4E9A-8F22-46B4889479C9}"/>
              </a:ext>
            </a:extLst>
          </p:cNvPr>
          <p:cNvSpPr/>
          <p:nvPr/>
        </p:nvSpPr>
        <p:spPr>
          <a:xfrm>
            <a:off x="0" y="5934670"/>
            <a:ext cx="53572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gradFill>
                  <a:gsLst>
                    <a:gs pos="21000">
                      <a:srgbClr val="53575C"/>
                    </a:gs>
                    <a:gs pos="88000">
                      <a:srgbClr val="C5C7CA"/>
                    </a:gs>
                  </a:gsLst>
                  <a:lin ang="5400000"/>
                </a:gradFill>
                <a:effectLst/>
                <a:uLnTx/>
                <a:uFillTx/>
                <a:latin typeface="Calibri" panose="020F0502020204030204"/>
                <a:ea typeface="+mn-ea"/>
                <a:cs typeface="+mn-cs"/>
              </a:rPr>
              <a:t>8</a:t>
            </a:r>
          </a:p>
        </p:txBody>
      </p:sp>
    </p:spTree>
    <p:extLst>
      <p:ext uri="{BB962C8B-B14F-4D97-AF65-F5344CB8AC3E}">
        <p14:creationId xmlns:p14="http://schemas.microsoft.com/office/powerpoint/2010/main" val="234035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5D09751-1C37-41FE-9AB0-3CED64ABE279}"/>
              </a:ext>
            </a:extLst>
          </p:cNvPr>
          <p:cNvSpPr txBox="1"/>
          <p:nvPr/>
        </p:nvSpPr>
        <p:spPr>
          <a:xfrm>
            <a:off x="5594555" y="530942"/>
            <a:ext cx="6096000" cy="52937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000" dirty="0">
                <a:solidFill>
                  <a:schemeClr val="tx1">
                    <a:lumMod val="65000"/>
                    <a:lumOff val="35000"/>
                  </a:schemeClr>
                </a:solidFill>
              </a:rPr>
              <a:t>Die Menschen behalten ihren Besitz sich selbst zur Freude und teilen die von Gott empfangenen Gnadengaben nicht genug mit anderen. So wird der Frühling in einen Winter aus Selbstsucht und Eigennutz verwandelt. Jesus Christus sagte: Ihr müsst wiedergeboren werden, so dass in euch erneut himmlisches Leben entstehen kann.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2000" dirty="0">
                <a:solidFill>
                  <a:schemeClr val="tx1">
                    <a:lumMod val="65000"/>
                    <a:lumOff val="35000"/>
                  </a:schemeClr>
                </a:solidFill>
              </a:rPr>
              <a:t>Seid zu den Menschen um euch freundlich und dienet einander. Liebt Gerechtigkeit und Ehrlichkeit in all eurem Tun. Betet inständig und lebt euer Leben so, dass Sorge euch nicht beeinflussen kann. Betrachtet die Menschen eures Volkes und anderer Völker als Teile eines organischen Ganzen, als Söhne des selben Vaters. Zeigt durch euer Verhalten, dass ihr zum Volke Gottes gehört. Dann werden Krieg und Streit aufhören und der Größte Friede wird die ganze Welt umspannen.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0" i="0" u="none" strike="noStrike" kern="1200" cap="none" spc="0" normalizeH="0" baseline="0" noProof="0" dirty="0">
                <a:ln>
                  <a:noFill/>
                </a:ln>
                <a:solidFill>
                  <a:schemeClr val="tx1">
                    <a:lumMod val="65000"/>
                    <a:lumOff val="35000"/>
                  </a:schemeClr>
                </a:solidFill>
                <a:effectLst/>
                <a:uLnTx/>
                <a:uFillTx/>
                <a:latin typeface="Agency FB" panose="020B0503020202020204" pitchFamily="34" charset="0"/>
                <a:ea typeface="+mn-ea"/>
                <a:cs typeface="+mn-cs"/>
              </a:rPr>
              <a:t>Abdu´l-Bahá</a:t>
            </a:r>
            <a:endParaRPr kumimoji="0" lang="de-AT" b="0" i="0" u="none" strike="noStrike" kern="1200" cap="none" spc="0" normalizeH="0" baseline="0" noProof="0" dirty="0">
              <a:ln>
                <a:noFill/>
              </a:ln>
              <a:solidFill>
                <a:schemeClr val="tx1">
                  <a:lumMod val="65000"/>
                  <a:lumOff val="35000"/>
                </a:schemeClr>
              </a:solidFill>
              <a:effectLst/>
              <a:uLnTx/>
              <a:uFillTx/>
              <a:latin typeface="Agency FB" panose="020B0503020202020204" pitchFamily="34" charset="0"/>
              <a:ea typeface="+mn-ea"/>
              <a:cs typeface="+mn-cs"/>
            </a:endParaRPr>
          </a:p>
        </p:txBody>
      </p:sp>
      <p:sp>
        <p:nvSpPr>
          <p:cNvPr id="2" name="Rechteck 1">
            <a:extLst>
              <a:ext uri="{FF2B5EF4-FFF2-40B4-BE49-F238E27FC236}">
                <a16:creationId xmlns:a16="http://schemas.microsoft.com/office/drawing/2014/main" id="{DE4BD48D-3733-4E9A-8F22-46B4889479C9}"/>
              </a:ext>
            </a:extLst>
          </p:cNvPr>
          <p:cNvSpPr/>
          <p:nvPr/>
        </p:nvSpPr>
        <p:spPr>
          <a:xfrm>
            <a:off x="0" y="5934670"/>
            <a:ext cx="53572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gradFill>
                  <a:gsLst>
                    <a:gs pos="21000">
                      <a:srgbClr val="53575C"/>
                    </a:gs>
                    <a:gs pos="88000">
                      <a:srgbClr val="C5C7CA"/>
                    </a:gs>
                  </a:gsLst>
                  <a:lin ang="5400000"/>
                </a:gradFill>
                <a:effectLst/>
                <a:uLnTx/>
                <a:uFillTx/>
                <a:latin typeface="Calibri" panose="020F0502020204030204"/>
                <a:ea typeface="+mn-ea"/>
                <a:cs typeface="+mn-cs"/>
              </a:rPr>
              <a:t>9</a:t>
            </a:r>
          </a:p>
        </p:txBody>
      </p:sp>
    </p:spTree>
    <p:extLst>
      <p:ext uri="{BB962C8B-B14F-4D97-AF65-F5344CB8AC3E}">
        <p14:creationId xmlns:p14="http://schemas.microsoft.com/office/powerpoint/2010/main" val="234773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La Nueva Primavera - Amigos de Sudamérica (The New Spring - Friends in South America)">
            <a:hlinkClick r:id="" action="ppaction://media"/>
            <a:extLst>
              <a:ext uri="{FF2B5EF4-FFF2-40B4-BE49-F238E27FC236}">
                <a16:creationId xmlns:a16="http://schemas.microsoft.com/office/drawing/2014/main" id="{9C057690-55AA-414C-81EB-B6D02B04D17C}"/>
              </a:ext>
            </a:extLst>
          </p:cNvPr>
          <p:cNvPicPr>
            <a:picLocks noRot="1" noChangeAspect="1"/>
          </p:cNvPicPr>
          <p:nvPr>
            <a:videoFile r:link="rId1"/>
          </p:nvPr>
        </p:nvPicPr>
        <p:blipFill>
          <a:blip r:embed="rId3"/>
          <a:stretch>
            <a:fillRect/>
          </a:stretch>
        </p:blipFill>
        <p:spPr>
          <a:xfrm>
            <a:off x="0" y="0"/>
            <a:ext cx="12138053" cy="6858000"/>
          </a:xfrm>
          <a:prstGeom prst="rect">
            <a:avLst/>
          </a:prstGeom>
        </p:spPr>
      </p:pic>
    </p:spTree>
    <p:extLst>
      <p:ext uri="{BB962C8B-B14F-4D97-AF65-F5344CB8AC3E}">
        <p14:creationId xmlns:p14="http://schemas.microsoft.com/office/powerpoint/2010/main" val="264069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medien 1" title="Baháʼí Naw-Rúz">
            <a:hlinkClick r:id="" action="ppaction://media"/>
            <a:extLst>
              <a:ext uri="{FF2B5EF4-FFF2-40B4-BE49-F238E27FC236}">
                <a16:creationId xmlns:a16="http://schemas.microsoft.com/office/drawing/2014/main" id="{3A11F5BC-40E8-4E73-9EDC-A23A2FAD31C6}"/>
              </a:ext>
            </a:extLst>
          </p:cNvPr>
          <p:cNvPicPr>
            <a:picLocks noRot="1" noChangeAspect="1"/>
          </p:cNvPicPr>
          <p:nvPr>
            <a:videoFile r:link="rId1"/>
          </p:nvPr>
        </p:nvPicPr>
        <p:blipFill>
          <a:blip r:embed="rId3"/>
          <a:stretch>
            <a:fillRect/>
          </a:stretch>
        </p:blipFill>
        <p:spPr>
          <a:xfrm>
            <a:off x="1985523" y="-68094"/>
            <a:ext cx="9234792" cy="6926094"/>
          </a:xfrm>
          <a:prstGeom prst="rect">
            <a:avLst/>
          </a:prstGeom>
        </p:spPr>
      </p:pic>
    </p:spTree>
    <p:extLst>
      <p:ext uri="{BB962C8B-B14F-4D97-AF65-F5344CB8AC3E}">
        <p14:creationId xmlns:p14="http://schemas.microsoft.com/office/powerpoint/2010/main" val="412367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08A16FE-4F79-4CFE-9C9D-526BE0014A43}"/>
              </a:ext>
            </a:extLst>
          </p:cNvPr>
          <p:cNvSpPr txBox="1"/>
          <p:nvPr/>
        </p:nvSpPr>
        <p:spPr>
          <a:xfrm>
            <a:off x="4876800" y="228600"/>
            <a:ext cx="7143750" cy="59400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1" i="0" u="none" strike="noStrike" kern="1200" cap="none" spc="0" normalizeH="0" baseline="0" noProof="0" dirty="0">
                <a:ln>
                  <a:noFill/>
                </a:ln>
                <a:solidFill>
                  <a:prstClr val="black"/>
                </a:solidFill>
                <a:effectLst/>
                <a:uLnTx/>
                <a:uFillTx/>
                <a:latin typeface="Corbel Light" panose="020B0303020204020204" pitchFamily="34" charset="0"/>
                <a:ea typeface="+mn-ea"/>
                <a:cs typeface="+mn-cs"/>
              </a:rPr>
              <a:t>Verherrlicht sei Dein Name, o mein Gott, durch den die Bäume im Garten Deiner Offenbarung sich mit Grün bekleiden und der Heiligkeit Früchte tragen in dieser Frühlingszeit, da die süßen Düfte Deiner Gnadengaben über alle Dinge wehen und sie hervorbringen lassen, was im Reich Deines unwiderruflichen Befehls und im Himmel Deines unabänderlichen Ratschlusses für sie vorherbestimmt ist. Bei diesem Namen flehe ich Dich an, lasse mich nicht fern bleiben von Deiner Herrlichkeit Hof, noch ausgeschlossen vom erhabenen Heiligtum Deiner Einheit und Einzigkeit.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1" i="0" u="none" strike="noStrike" kern="1200" cap="none" spc="0" normalizeH="0" baseline="0" noProof="0" dirty="0">
                <a:ln>
                  <a:noFill/>
                </a:ln>
                <a:solidFill>
                  <a:prstClr val="black"/>
                </a:solidFill>
                <a:effectLst/>
                <a:uLnTx/>
                <a:uFillTx/>
                <a:latin typeface="Corbel Light" panose="020B0303020204020204" pitchFamily="34" charset="0"/>
                <a:ea typeface="+mn-ea"/>
                <a:cs typeface="+mn-cs"/>
              </a:rPr>
              <a:t>Entfache alsdann in meiner Brust, o mein Gott, das Feuer Deiner Liebe, auf dass seine Flamme alles verzehre außer meinem Gedenken an Dich, auf dass jede Spur verderbter Wünsche in mir ausgetilgt werde und nichts verbleibe als die Verherrlichung Deines allesüberschreitenden, allherrlichen Wesens.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1" i="0" u="none" strike="noStrike" kern="1200" cap="none" spc="0" normalizeH="0" baseline="0" noProof="0" dirty="0">
                <a:ln>
                  <a:noFill/>
                </a:ln>
                <a:solidFill>
                  <a:prstClr val="black"/>
                </a:solidFill>
                <a:effectLst/>
                <a:uLnTx/>
                <a:uFillTx/>
                <a:latin typeface="Corbel Light" panose="020B0303020204020204" pitchFamily="34" charset="0"/>
                <a:ea typeface="+mn-ea"/>
                <a:cs typeface="+mn-cs"/>
              </a:rPr>
              <a:t>Dies ist mein höchstes Verlangen, mein glühender Wunsch,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1" i="0" u="none" strike="noStrike" kern="1200" cap="none" spc="0" normalizeH="0" baseline="0" noProof="0" dirty="0">
                <a:ln>
                  <a:noFill/>
                </a:ln>
                <a:solidFill>
                  <a:prstClr val="black"/>
                </a:solidFill>
                <a:effectLst/>
                <a:uLnTx/>
                <a:uFillTx/>
                <a:latin typeface="Corbel Light" panose="020B0303020204020204" pitchFamily="34" charset="0"/>
                <a:ea typeface="+mn-ea"/>
                <a:cs typeface="+mn-cs"/>
              </a:rPr>
              <a:t>o Du, der Du über alles herrschest und in Dessen Hand das Reich der ganzen Schöpfung liegt. Du tust fürwahr, was Dir gefällt. Es gibt keinen Gott außer Dir, dem Allherrlichen, dem Immervergebenden.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1" i="0" u="none" strike="noStrike" kern="1200" cap="none" spc="0" normalizeH="0" baseline="0" noProof="0" dirty="0">
                <a:ln>
                  <a:noFill/>
                </a:ln>
                <a:solidFill>
                  <a:prstClr val="black"/>
                </a:solidFill>
                <a:effectLst/>
                <a:uLnTx/>
                <a:uFillTx/>
                <a:latin typeface="Corbel Light" panose="020B0303020204020204" pitchFamily="34" charset="0"/>
                <a:ea typeface="+mn-ea"/>
                <a:cs typeface="+mn-cs"/>
              </a:rPr>
              <a:t>Bahá’u’lláh</a:t>
            </a:r>
          </a:p>
        </p:txBody>
      </p:sp>
      <p:sp>
        <p:nvSpPr>
          <p:cNvPr id="2" name="Rechteck 1">
            <a:extLst>
              <a:ext uri="{FF2B5EF4-FFF2-40B4-BE49-F238E27FC236}">
                <a16:creationId xmlns:a16="http://schemas.microsoft.com/office/drawing/2014/main" id="{194B412F-D4AB-4EA1-909C-BBB94C612323}"/>
              </a:ext>
            </a:extLst>
          </p:cNvPr>
          <p:cNvSpPr/>
          <p:nvPr/>
        </p:nvSpPr>
        <p:spPr>
          <a:xfrm>
            <a:off x="191425" y="5934670"/>
            <a:ext cx="535723" cy="923330"/>
          </a:xfrm>
          <a:prstGeom prst="rect">
            <a:avLst/>
          </a:prstGeom>
          <a:noFill/>
        </p:spPr>
        <p:txBody>
          <a:bodyPr wrap="none" lIns="91440" tIns="45720" rIns="91440" bIns="45720">
            <a:spAutoFit/>
          </a:bodyPr>
          <a:lstStyle/>
          <a:p>
            <a:pPr algn="ctr"/>
            <a:r>
              <a:rPr lang="de-DE" sz="5400" b="0" cap="none" spc="0" dirty="0">
                <a:ln w="0"/>
                <a:gradFill>
                  <a:gsLst>
                    <a:gs pos="21000">
                      <a:srgbClr val="53575C"/>
                    </a:gs>
                    <a:gs pos="88000">
                      <a:srgbClr val="C5C7CA"/>
                    </a:gs>
                  </a:gsLst>
                  <a:lin ang="5400000"/>
                </a:gradFill>
                <a:effectLst/>
              </a:rPr>
              <a:t>1</a:t>
            </a:r>
          </a:p>
        </p:txBody>
      </p:sp>
    </p:spTree>
    <p:extLst>
      <p:ext uri="{BB962C8B-B14F-4D97-AF65-F5344CB8AC3E}">
        <p14:creationId xmlns:p14="http://schemas.microsoft.com/office/powerpoint/2010/main" val="192143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06AD8FE-50D9-42C8-82AC-985101BBC94F}"/>
              </a:ext>
            </a:extLst>
          </p:cNvPr>
          <p:cNvSpPr txBox="1"/>
          <p:nvPr/>
        </p:nvSpPr>
        <p:spPr>
          <a:xfrm>
            <a:off x="5361139" y="137787"/>
            <a:ext cx="6535455" cy="5909310"/>
          </a:xfrm>
          <a:prstGeom prst="rect">
            <a:avLst/>
          </a:prstGeom>
          <a:noFill/>
        </p:spPr>
        <p:txBody>
          <a:bodyPr wrap="square">
            <a:spAutoFit/>
          </a:bodyPr>
          <a:lstStyle/>
          <a:p>
            <a:pPr algn="ctr"/>
            <a:r>
              <a:rPr lang="de-AT" sz="2400" dirty="0">
                <a:solidFill>
                  <a:srgbClr val="3E49B5"/>
                </a:solidFill>
              </a:rPr>
              <a:t>Heute ist ein schöner Tag, die Sonne scheint hell hernieder und gibt allen Geschöpfen Licht und Wärme. Auch die Sonne der Wahrheit scheint und gibt den Menschenseelen Licht und Wärme. Die Sonne ist der Lebensspender für die stofflichen Körper aller Geschöpfe auf Erden. Ohne ihre Wärme würde deren Wachstumskraft gehemmt und ihre Entwicklung aufgehalten werden, sie würden verkommen und sterben. In gleicher Weise bedürfen die Menschenseelen der Sonne der Wahrheit, damit sie ihre Strahlen über die Seelen ausgießen, sie entwickeln, erziehen und ermuntern kann. Was für den Körper des Menschen die Sonne ist, das ist die Sonne der Wahrheit für seine Seele. </a:t>
            </a:r>
          </a:p>
          <a:p>
            <a:pPr algn="ctr"/>
            <a:r>
              <a:rPr lang="de-AT" sz="2400" dirty="0">
                <a:solidFill>
                  <a:srgbClr val="3E49B5"/>
                </a:solidFill>
              </a:rPr>
              <a:t>Abdu´l-Bahá</a:t>
            </a:r>
            <a:br>
              <a:rPr lang="de-AT" dirty="0"/>
            </a:br>
            <a:endParaRPr lang="de-AT" dirty="0"/>
          </a:p>
        </p:txBody>
      </p:sp>
      <p:sp>
        <p:nvSpPr>
          <p:cNvPr id="4" name="Rechteck 3">
            <a:extLst>
              <a:ext uri="{FF2B5EF4-FFF2-40B4-BE49-F238E27FC236}">
                <a16:creationId xmlns:a16="http://schemas.microsoft.com/office/drawing/2014/main" id="{F1114CA7-9A1B-42F7-9ACF-F07FBEE8B0C5}"/>
              </a:ext>
            </a:extLst>
          </p:cNvPr>
          <p:cNvSpPr/>
          <p:nvPr/>
        </p:nvSpPr>
        <p:spPr>
          <a:xfrm>
            <a:off x="216477" y="5934670"/>
            <a:ext cx="535723" cy="923330"/>
          </a:xfrm>
          <a:prstGeom prst="rect">
            <a:avLst/>
          </a:prstGeom>
          <a:noFill/>
        </p:spPr>
        <p:txBody>
          <a:bodyPr wrap="none" lIns="91440" tIns="45720" rIns="91440" bIns="45720">
            <a:spAutoFit/>
          </a:bodyPr>
          <a:lstStyle/>
          <a:p>
            <a:pPr algn="ctr"/>
            <a:r>
              <a:rPr lang="de-DE" sz="5400" b="0" cap="none" spc="0" dirty="0">
                <a:ln w="0"/>
                <a:gradFill>
                  <a:gsLst>
                    <a:gs pos="21000">
                      <a:srgbClr val="53575C"/>
                    </a:gs>
                    <a:gs pos="88000">
                      <a:srgbClr val="C5C7CA"/>
                    </a:gs>
                  </a:gsLst>
                  <a:lin ang="5400000"/>
                </a:gradFill>
                <a:effectLst/>
              </a:rPr>
              <a:t>2</a:t>
            </a:r>
          </a:p>
        </p:txBody>
      </p:sp>
    </p:spTree>
    <p:extLst>
      <p:ext uri="{BB962C8B-B14F-4D97-AF65-F5344CB8AC3E}">
        <p14:creationId xmlns:p14="http://schemas.microsoft.com/office/powerpoint/2010/main" val="84375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4CCC0BC-9179-49C1-93C2-6D9BE2D93FC7}"/>
              </a:ext>
            </a:extLst>
          </p:cNvPr>
          <p:cNvSpPr txBox="1"/>
          <p:nvPr/>
        </p:nvSpPr>
        <p:spPr>
          <a:xfrm>
            <a:off x="5298510" y="25360"/>
            <a:ext cx="6535454" cy="6832640"/>
          </a:xfrm>
          <a:prstGeom prst="rect">
            <a:avLst/>
          </a:prstGeom>
          <a:noFill/>
        </p:spPr>
        <p:txBody>
          <a:bodyPr wrap="square">
            <a:spAutoFit/>
          </a:bodyPr>
          <a:lstStyle/>
          <a:p>
            <a:pPr algn="ctr"/>
            <a:r>
              <a:rPr lang="de-AT" sz="2800" dirty="0">
                <a:solidFill>
                  <a:srgbClr val="3E49B5"/>
                </a:solidFill>
              </a:rPr>
              <a:t>O Völker der Erde! Die Sonne der Wahrheit ist aufgegangen, um die ganze Welt zu erleuchten und die Gesellschaft der Menschen zu vergeistigen. Lobenswert sind die Ergebnisse und Früchte, reichhaltig die heiligen Beweise, die aus dieser Gnade fließen. Dies bedeutet echte Barmherzigkeit und reinste Großmut, Licht für die Welt und alle ihre Völker, Harmonie und Brüderlichkeit, Liebe und Solidarität; ja, es bedeutet Mitleid und Einigkeit und das Ende von Entfremdung, es bedeutet, eins zu sein mit allen auf Erden in vollkommener Würde und Freiheit.</a:t>
            </a:r>
          </a:p>
          <a:p>
            <a:pPr algn="ctr"/>
            <a:r>
              <a:rPr lang="de-AT" dirty="0">
                <a:solidFill>
                  <a:srgbClr val="3E49B5"/>
                </a:solidFill>
              </a:rPr>
              <a:t>Abdu´l-Bahá</a:t>
            </a:r>
            <a:br>
              <a:rPr lang="de-AT" dirty="0"/>
            </a:br>
            <a:endParaRPr lang="de-AT" dirty="0"/>
          </a:p>
        </p:txBody>
      </p:sp>
      <p:sp>
        <p:nvSpPr>
          <p:cNvPr id="4" name="Rechteck 3">
            <a:extLst>
              <a:ext uri="{FF2B5EF4-FFF2-40B4-BE49-F238E27FC236}">
                <a16:creationId xmlns:a16="http://schemas.microsoft.com/office/drawing/2014/main" id="{E089F133-C277-4A7D-BE4D-138A3299A86D}"/>
              </a:ext>
            </a:extLst>
          </p:cNvPr>
          <p:cNvSpPr/>
          <p:nvPr/>
        </p:nvSpPr>
        <p:spPr>
          <a:xfrm>
            <a:off x="379316" y="5934670"/>
            <a:ext cx="535723" cy="923330"/>
          </a:xfrm>
          <a:prstGeom prst="rect">
            <a:avLst/>
          </a:prstGeom>
          <a:noFill/>
        </p:spPr>
        <p:txBody>
          <a:bodyPr wrap="none" lIns="91440" tIns="45720" rIns="91440" bIns="45720">
            <a:spAutoFit/>
          </a:bodyPr>
          <a:lstStyle/>
          <a:p>
            <a:pPr algn="ctr"/>
            <a:r>
              <a:rPr lang="de-DE" sz="5400" b="0" cap="none" spc="0" dirty="0">
                <a:ln w="0"/>
                <a:gradFill>
                  <a:gsLst>
                    <a:gs pos="21000">
                      <a:srgbClr val="53575C"/>
                    </a:gs>
                    <a:gs pos="88000">
                      <a:srgbClr val="C5C7CA"/>
                    </a:gs>
                  </a:gsLst>
                  <a:lin ang="5400000"/>
                </a:gradFill>
                <a:effectLst/>
              </a:rPr>
              <a:t>3</a:t>
            </a:r>
          </a:p>
        </p:txBody>
      </p:sp>
    </p:spTree>
    <p:extLst>
      <p:ext uri="{BB962C8B-B14F-4D97-AF65-F5344CB8AC3E}">
        <p14:creationId xmlns:p14="http://schemas.microsoft.com/office/powerpoint/2010/main" val="41274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1B16F04-1204-4C07-BEE0-069FEF0EBFD6}"/>
              </a:ext>
            </a:extLst>
          </p:cNvPr>
          <p:cNvSpPr txBox="1"/>
          <p:nvPr/>
        </p:nvSpPr>
        <p:spPr>
          <a:xfrm>
            <a:off x="5098092" y="410878"/>
            <a:ext cx="6789107" cy="5970865"/>
          </a:xfrm>
          <a:prstGeom prst="rect">
            <a:avLst/>
          </a:prstGeom>
          <a:noFill/>
        </p:spPr>
        <p:txBody>
          <a:bodyPr wrap="square">
            <a:spAutoFit/>
          </a:bodyPr>
          <a:lstStyle/>
          <a:p>
            <a:pPr algn="ctr"/>
            <a:r>
              <a:rPr lang="de-AT" sz="2800" dirty="0">
                <a:solidFill>
                  <a:srgbClr val="3E49B5"/>
                </a:solidFill>
              </a:rPr>
              <a:t>Die Gesegnete Schönheit spricht: </a:t>
            </a:r>
          </a:p>
          <a:p>
            <a:pPr algn="ctr"/>
            <a:r>
              <a:rPr lang="de-AT" sz="2800" dirty="0">
                <a:solidFill>
                  <a:srgbClr val="3E49B5"/>
                </a:solidFill>
              </a:rPr>
              <a:t>„Ihr seid alle die Früchte eines Baumes und die Blätter eines Zweiges." </a:t>
            </a:r>
          </a:p>
          <a:p>
            <a:pPr algn="ctr"/>
            <a:r>
              <a:rPr lang="de-AT" sz="2800" dirty="0">
                <a:solidFill>
                  <a:srgbClr val="3E49B5"/>
                </a:solidFill>
              </a:rPr>
              <a:t>Er hat diese Welt des Seins mit einem einzigen Baum verglichen und alle ihre Völker mit dessen Blättern, Blüten und Früchten. Der Zweig muss zum Blühen kommen, </a:t>
            </a:r>
          </a:p>
          <a:p>
            <a:pPr algn="ctr"/>
            <a:r>
              <a:rPr lang="de-AT" sz="2800" dirty="0">
                <a:solidFill>
                  <a:srgbClr val="3E49B5"/>
                </a:solidFill>
              </a:rPr>
              <a:t>Blatt und Frucht müssen wachsen; und das Gedeihen von Blatt und Blüte und die Süße der Frucht hängen von der innigen Verbundenheit aller Teile </a:t>
            </a:r>
          </a:p>
          <a:p>
            <a:pPr algn="ctr"/>
            <a:r>
              <a:rPr lang="de-AT" sz="2800" dirty="0">
                <a:solidFill>
                  <a:srgbClr val="3E49B5"/>
                </a:solidFill>
              </a:rPr>
              <a:t>des Weltenbaumes ab.</a:t>
            </a:r>
          </a:p>
          <a:p>
            <a:pPr algn="ctr"/>
            <a:r>
              <a:rPr lang="de-AT" sz="2800" dirty="0">
                <a:solidFill>
                  <a:srgbClr val="3E49B5"/>
                </a:solidFill>
              </a:rPr>
              <a:t>Abdu´l-Bahá</a:t>
            </a:r>
            <a:br>
              <a:rPr lang="de-AT" dirty="0"/>
            </a:br>
            <a:endParaRPr lang="de-AT" dirty="0"/>
          </a:p>
        </p:txBody>
      </p:sp>
      <p:sp>
        <p:nvSpPr>
          <p:cNvPr id="4" name="Rechteck 3">
            <a:extLst>
              <a:ext uri="{FF2B5EF4-FFF2-40B4-BE49-F238E27FC236}">
                <a16:creationId xmlns:a16="http://schemas.microsoft.com/office/drawing/2014/main" id="{A7950707-A659-429A-BF45-C6C6757332E3}"/>
              </a:ext>
            </a:extLst>
          </p:cNvPr>
          <p:cNvSpPr/>
          <p:nvPr/>
        </p:nvSpPr>
        <p:spPr>
          <a:xfrm>
            <a:off x="329213" y="5898425"/>
            <a:ext cx="447402" cy="959575"/>
          </a:xfrm>
          <a:prstGeom prst="rect">
            <a:avLst/>
          </a:prstGeom>
          <a:noFill/>
        </p:spPr>
        <p:txBody>
          <a:bodyPr wrap="square" lIns="91440" tIns="45720" rIns="91440" bIns="45720">
            <a:spAutoFit/>
          </a:bodyPr>
          <a:lstStyle/>
          <a:p>
            <a:pPr algn="ctr"/>
            <a:r>
              <a:rPr lang="de-DE" sz="5400" b="0" cap="none" spc="0" dirty="0">
                <a:ln w="0"/>
                <a:gradFill>
                  <a:gsLst>
                    <a:gs pos="21000">
                      <a:srgbClr val="53575C"/>
                    </a:gs>
                    <a:gs pos="88000">
                      <a:srgbClr val="C5C7CA"/>
                    </a:gs>
                  </a:gsLst>
                  <a:lin ang="5400000"/>
                </a:gradFill>
                <a:effectLst/>
              </a:rPr>
              <a:t>4</a:t>
            </a:r>
          </a:p>
        </p:txBody>
      </p:sp>
    </p:spTree>
    <p:extLst>
      <p:ext uri="{BB962C8B-B14F-4D97-AF65-F5344CB8AC3E}">
        <p14:creationId xmlns:p14="http://schemas.microsoft.com/office/powerpoint/2010/main" val="75391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86BA133-A547-41E1-A499-57E5B6D75119}"/>
              </a:ext>
            </a:extLst>
          </p:cNvPr>
          <p:cNvSpPr txBox="1"/>
          <p:nvPr/>
        </p:nvSpPr>
        <p:spPr>
          <a:xfrm>
            <a:off x="4579308" y="0"/>
            <a:ext cx="7612692" cy="6278642"/>
          </a:xfrm>
          <a:prstGeom prst="rect">
            <a:avLst/>
          </a:prstGeom>
          <a:noFill/>
        </p:spPr>
        <p:txBody>
          <a:bodyPr wrap="square">
            <a:spAutoFit/>
          </a:bodyPr>
          <a:lstStyle/>
          <a:p>
            <a:pPr algn="ctr"/>
            <a:r>
              <a:rPr lang="de-AT" sz="2400" dirty="0">
                <a:solidFill>
                  <a:srgbClr val="3E49B5"/>
                </a:solidFill>
              </a:rPr>
              <a:t>Deshalb müssen alle Menschen sich gegenseitig äußerst wirksam unterstützen und nach dem ewigen Leben trachten; und aus demselben Grunde müssen die, die Gott lieben, in dieser Welt des Zufalls zu Gnadengaben und Segnungen werden, die durch den milden König der sichtbaren und unsichtbaren Reiche ausgestrahlt wurden. Sie sollten ihren Blick läutern und die ganze Menschheit als Blätter, Blüten und Früchte am Baume des Seins erkennen. Sie sollten zu allen Zeiten danach trachten, eine gute Tat </a:t>
            </a:r>
          </a:p>
          <a:p>
            <a:pPr algn="ctr"/>
            <a:r>
              <a:rPr lang="de-AT" sz="2400" dirty="0">
                <a:solidFill>
                  <a:srgbClr val="3E49B5"/>
                </a:solidFill>
              </a:rPr>
              <a:t>für einen Mitmenschen zu tun und ihm Liebe, </a:t>
            </a:r>
          </a:p>
          <a:p>
            <a:pPr algn="ctr"/>
            <a:r>
              <a:rPr lang="de-AT" sz="2400" dirty="0">
                <a:solidFill>
                  <a:srgbClr val="3E49B5"/>
                </a:solidFill>
              </a:rPr>
              <a:t>Beachtung und fürsorgliche Hilfe zu erweisen. </a:t>
            </a:r>
          </a:p>
          <a:p>
            <a:pPr algn="ctr"/>
            <a:r>
              <a:rPr lang="de-AT" sz="2400" dirty="0">
                <a:solidFill>
                  <a:srgbClr val="3E49B5"/>
                </a:solidFill>
              </a:rPr>
              <a:t>Niemanden sollten sie als ihren Feind betrachten </a:t>
            </a:r>
          </a:p>
          <a:p>
            <a:pPr algn="ctr"/>
            <a:r>
              <a:rPr lang="de-AT" sz="2400" dirty="0">
                <a:solidFill>
                  <a:srgbClr val="3E49B5"/>
                </a:solidFill>
              </a:rPr>
              <a:t>noch jemandem etwas Böses wünschen, sondern </a:t>
            </a:r>
          </a:p>
          <a:p>
            <a:pPr algn="ctr"/>
            <a:r>
              <a:rPr lang="de-AT" sz="2400" dirty="0">
                <a:solidFill>
                  <a:srgbClr val="3E49B5"/>
                </a:solidFill>
              </a:rPr>
              <a:t>in jedem Menschen den Freund sehen, den Fremden </a:t>
            </a:r>
          </a:p>
          <a:p>
            <a:pPr algn="ctr"/>
            <a:r>
              <a:rPr lang="de-AT" sz="2400" dirty="0">
                <a:solidFill>
                  <a:srgbClr val="3E49B5"/>
                </a:solidFill>
              </a:rPr>
              <a:t>als Vertrauten, den Unbekannten als Weggefährten betrachten, frei von Vorurteil und ohne Grenzen.</a:t>
            </a:r>
          </a:p>
          <a:p>
            <a:pPr algn="ctr"/>
            <a:r>
              <a:rPr lang="de-AT" dirty="0">
                <a:solidFill>
                  <a:srgbClr val="3E49B5"/>
                </a:solidFill>
              </a:rPr>
              <a:t>Abdu´l-Bahá</a:t>
            </a:r>
          </a:p>
        </p:txBody>
      </p:sp>
      <p:sp>
        <p:nvSpPr>
          <p:cNvPr id="4" name="Rechteck 3">
            <a:extLst>
              <a:ext uri="{FF2B5EF4-FFF2-40B4-BE49-F238E27FC236}">
                <a16:creationId xmlns:a16="http://schemas.microsoft.com/office/drawing/2014/main" id="{ABC62452-966D-423F-AC66-B643044B58EB}"/>
              </a:ext>
            </a:extLst>
          </p:cNvPr>
          <p:cNvSpPr/>
          <p:nvPr/>
        </p:nvSpPr>
        <p:spPr>
          <a:xfrm>
            <a:off x="266581" y="5934670"/>
            <a:ext cx="535723" cy="923330"/>
          </a:xfrm>
          <a:prstGeom prst="rect">
            <a:avLst/>
          </a:prstGeom>
          <a:noFill/>
        </p:spPr>
        <p:txBody>
          <a:bodyPr wrap="none" lIns="91440" tIns="45720" rIns="91440" bIns="45720">
            <a:spAutoFit/>
          </a:bodyPr>
          <a:lstStyle/>
          <a:p>
            <a:pPr algn="ctr"/>
            <a:r>
              <a:rPr lang="de-DE" sz="5400" b="0" cap="none" spc="0" dirty="0">
                <a:ln w="0"/>
                <a:gradFill>
                  <a:gsLst>
                    <a:gs pos="21000">
                      <a:srgbClr val="53575C"/>
                    </a:gs>
                    <a:gs pos="88000">
                      <a:srgbClr val="C5C7CA"/>
                    </a:gs>
                  </a:gsLst>
                  <a:lin ang="5400000"/>
                </a:gradFill>
                <a:effectLst/>
              </a:rPr>
              <a:t>5</a:t>
            </a:r>
          </a:p>
        </p:txBody>
      </p:sp>
    </p:spTree>
    <p:extLst>
      <p:ext uri="{BB962C8B-B14F-4D97-AF65-F5344CB8AC3E}">
        <p14:creationId xmlns:p14="http://schemas.microsoft.com/office/powerpoint/2010/main" val="84340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67000" b="-67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5D09751-1C37-41FE-9AB0-3CED64ABE279}"/>
              </a:ext>
            </a:extLst>
          </p:cNvPr>
          <p:cNvSpPr txBox="1"/>
          <p:nvPr/>
        </p:nvSpPr>
        <p:spPr>
          <a:xfrm>
            <a:off x="1428102" y="379911"/>
            <a:ext cx="8943584" cy="64786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Der Heilige Geist ist der Mittler zwischen Gott und Seinen Geschöpfen.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err="1"/>
              <a:t>Jedesmal</a:t>
            </a:r>
            <a:r>
              <a:rPr lang="de-AT" sz="1900" dirty="0"/>
              <a:t>, wenn er erscheint, wird die Welt erneuert und ein neuer Zyklus begründet.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Der Körper der menschlichen Welt legt ein neues Gewand an. Er ist dem Frühling vergleichbar; sooft er kommt, schreitet die Welt von einer Stufe zur anderen. Durch das Kommen der Frühlingszeit wird die dunkle Erde, werden die Felder und Steppen grün und blühend, alle Arten von Blumen und süßduftende Kräuter wachsen; die Bäume erwachen zu neuem Leben, frische Früchte erscheinen, ein neuer Zyklus hat begonnen. So ist es mit dem Erscheinen des Heiligen Geistes. Wann immer er erscheint, frischt er die menschliche Welt auf und gibt den menschlichen Wesen einen neuen Geist: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Er schmückt die Welt des Seins mit einem prächtigen Gewand, vertreibt die Finsternis der Unwissenheit und macht das Licht der Vollkommenheiten scheinen. Durch diese Kraft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hat Christus Sein Zeitalter neu gestaltet; mit größter Frische und Lieblichkeit schlug der himmlische Frühling sein Zelt in der menschlichen Welt auf, und belebende Düfte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erquickten die Erleuchteten.</a:t>
            </a:r>
            <a:br>
              <a:rPr lang="de-AT" sz="1900" dirty="0"/>
            </a:br>
            <a:br>
              <a:rPr lang="de-AT" sz="1900" dirty="0"/>
            </a:br>
            <a:r>
              <a:rPr lang="de-AT" sz="1900" dirty="0"/>
              <a:t>Ebenso ist das Erscheinen Bahá'u'lláhs einem neuen Frühjahr gleich,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das mit heiligem Odem, mit den Heerscharen ewigen Lebens und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mit himmlischer Macht erschien.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Es errichtet den Thron des göttlichen Königreiches im Herzen der Welt,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belebt die Seelen durch die Kraft des Heiligen Geistes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900" dirty="0"/>
              <a:t>und begründet ein neues Zeitalter.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Abd</a:t>
            </a:r>
            <a:r>
              <a:rPr lang="de-AT" sz="1600" dirty="0">
                <a:solidFill>
                  <a:prstClr val="black"/>
                </a:solidFill>
                <a:latin typeface="Agency FB" panose="020B0503020202020204" pitchFamily="34" charset="0"/>
              </a:rPr>
              <a:t>l-Bahá</a:t>
            </a:r>
            <a:endParaRPr kumimoji="0" lang="de-AT" sz="16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sp>
        <p:nvSpPr>
          <p:cNvPr id="2" name="Rechteck 1">
            <a:extLst>
              <a:ext uri="{FF2B5EF4-FFF2-40B4-BE49-F238E27FC236}">
                <a16:creationId xmlns:a16="http://schemas.microsoft.com/office/drawing/2014/main" id="{DE4BD48D-3733-4E9A-8F22-46B4889479C9}"/>
              </a:ext>
            </a:extLst>
          </p:cNvPr>
          <p:cNvSpPr/>
          <p:nvPr/>
        </p:nvSpPr>
        <p:spPr>
          <a:xfrm>
            <a:off x="0" y="5934670"/>
            <a:ext cx="53572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gradFill>
                  <a:gsLst>
                    <a:gs pos="21000">
                      <a:srgbClr val="53575C"/>
                    </a:gs>
                    <a:gs pos="88000">
                      <a:srgbClr val="C5C7CA"/>
                    </a:gs>
                  </a:gsLst>
                  <a:lin ang="5400000"/>
                </a:gradFill>
                <a:effectLst/>
                <a:uLnTx/>
                <a:uFillTx/>
                <a:latin typeface="Calibri" panose="020F0502020204030204"/>
                <a:ea typeface="+mn-ea"/>
                <a:cs typeface="+mn-cs"/>
              </a:rPr>
              <a:t>6</a:t>
            </a:r>
          </a:p>
        </p:txBody>
      </p:sp>
    </p:spTree>
    <p:extLst>
      <p:ext uri="{BB962C8B-B14F-4D97-AF65-F5344CB8AC3E}">
        <p14:creationId xmlns:p14="http://schemas.microsoft.com/office/powerpoint/2010/main" val="47044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5D09751-1C37-41FE-9AB0-3CED64ABE279}"/>
              </a:ext>
            </a:extLst>
          </p:cNvPr>
          <p:cNvSpPr txBox="1"/>
          <p:nvPr/>
        </p:nvSpPr>
        <p:spPr>
          <a:xfrm>
            <a:off x="4784346" y="459601"/>
            <a:ext cx="6798446" cy="47705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40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Wir hoffen sehr, dass die Frühlingsschauer der Güte Gottes vom Grunde der Menschenherzen die Blumen wahren Verstehens aufsprießen lassen und alle irdischen Verunreinigungen von ihnen abwaschen.</a:t>
            </a:r>
            <a:br>
              <a:rPr kumimoji="0" lang="de-AT" sz="3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br>
            <a:br>
              <a:rPr kumimoji="0" lang="de-AT" sz="3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br>
            <a:r>
              <a:rPr kumimoji="0" lang="de-AT" sz="3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Baha‘u‘llah</a:t>
            </a:r>
          </a:p>
        </p:txBody>
      </p:sp>
      <p:sp>
        <p:nvSpPr>
          <p:cNvPr id="2" name="Rechteck 1">
            <a:extLst>
              <a:ext uri="{FF2B5EF4-FFF2-40B4-BE49-F238E27FC236}">
                <a16:creationId xmlns:a16="http://schemas.microsoft.com/office/drawing/2014/main" id="{DE4BD48D-3733-4E9A-8F22-46B4889479C9}"/>
              </a:ext>
            </a:extLst>
          </p:cNvPr>
          <p:cNvSpPr/>
          <p:nvPr/>
        </p:nvSpPr>
        <p:spPr>
          <a:xfrm>
            <a:off x="0" y="5934670"/>
            <a:ext cx="53572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gradFill>
                  <a:gsLst>
                    <a:gs pos="21000">
                      <a:srgbClr val="53575C"/>
                    </a:gs>
                    <a:gs pos="88000">
                      <a:srgbClr val="C5C7CA"/>
                    </a:gs>
                  </a:gsLst>
                  <a:lin ang="5400000"/>
                </a:gradFill>
                <a:effectLst/>
                <a:uLnTx/>
                <a:uFillTx/>
                <a:latin typeface="Calibri" panose="020F0502020204030204"/>
                <a:ea typeface="+mn-ea"/>
                <a:cs typeface="+mn-cs"/>
              </a:rPr>
              <a:t>7</a:t>
            </a:r>
          </a:p>
        </p:txBody>
      </p:sp>
    </p:spTree>
    <p:extLst>
      <p:ext uri="{BB962C8B-B14F-4D97-AF65-F5344CB8AC3E}">
        <p14:creationId xmlns:p14="http://schemas.microsoft.com/office/powerpoint/2010/main" val="3604502173"/>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Breitbild</PresentationFormat>
  <Paragraphs>50</Paragraphs>
  <Slides>12</Slides>
  <Notes>0</Notes>
  <HiddenSlides>0</HiddenSlides>
  <MMClips>3</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Agency FB</vt:lpstr>
      <vt:lpstr>Arial</vt:lpstr>
      <vt:lpstr>Calibri</vt:lpstr>
      <vt:lpstr>Calibri Light</vt:lpstr>
      <vt:lpstr>Corbel Light</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20</cp:revision>
  <dcterms:created xsi:type="dcterms:W3CDTF">2021-03-18T14:11:22Z</dcterms:created>
  <dcterms:modified xsi:type="dcterms:W3CDTF">2021-03-25T11:06:39Z</dcterms:modified>
</cp:coreProperties>
</file>