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9" r:id="rId3"/>
    <p:sldId id="268" r:id="rId4"/>
    <p:sldId id="267" r:id="rId5"/>
    <p:sldId id="256" r:id="rId6"/>
    <p:sldId id="275" r:id="rId7"/>
    <p:sldId id="272" r:id="rId8"/>
    <p:sldId id="273"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de-DE"/>
              <a:t>Mastertitelformat bearbeiten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12/13/2020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de-DE"/>
              <a:t>Bild durch Klicken auf Symbol hinzufügen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de-DE"/>
              <a:t>Mastertitelformat bearbeiten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de-DE"/>
              <a:t>Mastertitelformat bearbeiten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de-DE"/>
              <a:t>Mastertitelformat bearbeiten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de-DE"/>
              <a:t>Mastertitelformat bearbeiten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12/13/2020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de-DE"/>
              <a:t>Mastertitelformat bearbeiten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a:t>Bild durch Klicken auf Symbol hinzufügen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a:t>Bild durch Klicken auf Symbol hinzufügen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a:t>Bild durch Klicken auf Symbol hinzufügen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12/13/2020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de-DE"/>
              <a:t>Mastertitelformat bearbeiten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41410" y="3073397"/>
            <a:ext cx="4878391" cy="27178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3073397"/>
            <a:ext cx="4875210" cy="27178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12/13/2020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3RHdfuZrsgk?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bahaizitate.de/lesen/bahaullah-die-sieben-taeler-die-vier-taeler/#3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OY_McHozqFk?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Du bist meine Lampe">
            <a:hlinkClick r:id="" action="ppaction://media"/>
            <a:extLst>
              <a:ext uri="{FF2B5EF4-FFF2-40B4-BE49-F238E27FC236}">
                <a16:creationId xmlns:a16="http://schemas.microsoft.com/office/drawing/2014/main" id="{93AAF313-C0CC-47F3-AF2F-02648AF7D17B}"/>
              </a:ext>
            </a:extLst>
          </p:cNvPr>
          <p:cNvPicPr>
            <a:picLocks noRot="1" noChangeAspect="1"/>
          </p:cNvPicPr>
          <p:nvPr>
            <a:videoFile r:link="rId1"/>
          </p:nvPr>
        </p:nvPicPr>
        <p:blipFill>
          <a:blip r:embed="rId3"/>
          <a:stretch>
            <a:fillRect/>
          </a:stretch>
        </p:blipFill>
        <p:spPr>
          <a:xfrm>
            <a:off x="1174997" y="-25930"/>
            <a:ext cx="9185244" cy="6883930"/>
          </a:xfrm>
          <a:prstGeom prst="rect">
            <a:avLst/>
          </a:prstGeom>
        </p:spPr>
      </p:pic>
    </p:spTree>
    <p:extLst>
      <p:ext uri="{BB962C8B-B14F-4D97-AF65-F5344CB8AC3E}">
        <p14:creationId xmlns:p14="http://schemas.microsoft.com/office/powerpoint/2010/main" val="360678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74828E9-660F-44D3-8022-FFC6CBDB53D4}"/>
              </a:ext>
            </a:extLst>
          </p:cNvPr>
          <p:cNvSpPr txBox="1"/>
          <p:nvPr/>
        </p:nvSpPr>
        <p:spPr>
          <a:xfrm>
            <a:off x="1518081" y="1597981"/>
            <a:ext cx="9357063" cy="3354765"/>
          </a:xfrm>
          <a:prstGeom prst="rect">
            <a:avLst/>
          </a:prstGeom>
          <a:noFill/>
        </p:spPr>
        <p:txBody>
          <a:bodyPr wrap="square">
            <a:spAutoFit/>
          </a:bodyPr>
          <a:lstStyle/>
          <a:p>
            <a:pPr algn="ctr"/>
            <a:r>
              <a:rPr lang="de-AT" sz="3200" dirty="0"/>
              <a:t>Die erste Lehre ist das unabhängige Forschen nach der Wahrheit; denn blinde Nachahmung des Vergangenen </a:t>
            </a:r>
            <a:r>
              <a:rPr lang="de-AT" sz="3200" dirty="0" err="1"/>
              <a:t>läßt</a:t>
            </a:r>
            <a:r>
              <a:rPr lang="de-AT" sz="3200" dirty="0"/>
              <a:t> den Geist verkümmern. </a:t>
            </a:r>
          </a:p>
          <a:p>
            <a:pPr algn="ctr"/>
            <a:r>
              <a:rPr lang="de-AT" sz="3200" dirty="0"/>
              <a:t>Sobald aber jede Seele nach der Wahrheit forscht, </a:t>
            </a:r>
          </a:p>
          <a:p>
            <a:pPr algn="ctr"/>
            <a:r>
              <a:rPr lang="de-AT" sz="3200" dirty="0"/>
              <a:t>ist die Gesellschaft befreit vom Dunkel des ständigen Wiederholens der Vergangenheit.</a:t>
            </a:r>
          </a:p>
          <a:p>
            <a:pPr algn="ctr"/>
            <a:r>
              <a:rPr lang="de-AT" sz="2000" dirty="0" err="1"/>
              <a:t>Abdu´l</a:t>
            </a:r>
            <a:r>
              <a:rPr lang="de-AT" sz="2000" dirty="0"/>
              <a:t>-Baha, aus: Briefe und Botschaften</a:t>
            </a:r>
          </a:p>
        </p:txBody>
      </p:sp>
      <p:sp>
        <p:nvSpPr>
          <p:cNvPr id="4" name="Rechteck 3">
            <a:extLst>
              <a:ext uri="{FF2B5EF4-FFF2-40B4-BE49-F238E27FC236}">
                <a16:creationId xmlns:a16="http://schemas.microsoft.com/office/drawing/2014/main" id="{24F7848D-BDD2-420E-8F2F-358EB016F52C}"/>
              </a:ext>
            </a:extLst>
          </p:cNvPr>
          <p:cNvSpPr/>
          <p:nvPr/>
        </p:nvSpPr>
        <p:spPr>
          <a:xfrm>
            <a:off x="11494617" y="6021253"/>
            <a:ext cx="5661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126995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BE997A9-5FC3-4435-8CD3-819AFDEEE110}"/>
              </a:ext>
            </a:extLst>
          </p:cNvPr>
          <p:cNvSpPr txBox="1"/>
          <p:nvPr/>
        </p:nvSpPr>
        <p:spPr>
          <a:xfrm>
            <a:off x="1260629" y="683581"/>
            <a:ext cx="9845336" cy="5632311"/>
          </a:xfrm>
          <a:prstGeom prst="rect">
            <a:avLst/>
          </a:prstGeom>
          <a:noFill/>
        </p:spPr>
        <p:txBody>
          <a:bodyPr wrap="square">
            <a:spAutoFit/>
          </a:bodyPr>
          <a:lstStyle/>
          <a:p>
            <a:pPr algn="ctr"/>
            <a:r>
              <a:rPr lang="de-AT" sz="4000" dirty="0"/>
              <a:t>Der aufrichtige Sucher sollte so nach der Wahrheit forschen, wie die durstige Seele nach dem Wasser des Lebens dürstet, wie der Fisch nach dem Meere verlangt, wie der Kranke, der sich nach dem wahren Arzt sehnt, um göttliche Heilung zu finden, wie die verirrte Karawane, die den rechten Weg sucht, und wie das steuerlose Schiff, das die rettende Küste erreichen möchte.</a:t>
            </a:r>
            <a:endParaRPr lang="de-AT" dirty="0"/>
          </a:p>
        </p:txBody>
      </p:sp>
      <p:sp>
        <p:nvSpPr>
          <p:cNvPr id="4" name="Rechteck 3">
            <a:extLst>
              <a:ext uri="{FF2B5EF4-FFF2-40B4-BE49-F238E27FC236}">
                <a16:creationId xmlns:a16="http://schemas.microsoft.com/office/drawing/2014/main" id="{C65722C2-7C40-41CA-8574-9D36E978E8EA}"/>
              </a:ext>
            </a:extLst>
          </p:cNvPr>
          <p:cNvSpPr/>
          <p:nvPr/>
        </p:nvSpPr>
        <p:spPr>
          <a:xfrm>
            <a:off x="11405841" y="5934670"/>
            <a:ext cx="5661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237507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521353D-255C-4282-96C5-7F2D40E949B6}"/>
              </a:ext>
            </a:extLst>
          </p:cNvPr>
          <p:cNvSpPr txBox="1"/>
          <p:nvPr/>
        </p:nvSpPr>
        <p:spPr>
          <a:xfrm>
            <a:off x="639192" y="612559"/>
            <a:ext cx="10972800" cy="5909310"/>
          </a:xfrm>
          <a:prstGeom prst="rect">
            <a:avLst/>
          </a:prstGeom>
          <a:noFill/>
        </p:spPr>
        <p:txBody>
          <a:bodyPr wrap="square">
            <a:spAutoFit/>
          </a:bodyPr>
          <a:lstStyle/>
          <a:p>
            <a:pPr algn="ctr"/>
            <a:r>
              <a:rPr lang="de-AT" sz="2400" dirty="0"/>
              <a:t>Bedenket, was den Menschen von den übrigen erschaffenen Wesen unterscheidet und </a:t>
            </a:r>
          </a:p>
          <a:p>
            <a:pPr algn="ctr"/>
            <a:r>
              <a:rPr lang="de-AT" sz="2400" dirty="0"/>
              <a:t>ihn zu einem besonderen Geschöpf macht. Ist es nicht seine Urteilsfähigkeit, seine Intelligenz, und sollte er sich nicht in seinem religiösen Forschen ihrer bedienen? </a:t>
            </a:r>
          </a:p>
          <a:p>
            <a:pPr algn="ctr"/>
            <a:r>
              <a:rPr lang="de-AT" sz="2400" dirty="0"/>
              <a:t>Ich sage euch: wäget alles, was euch als Religion geboten wird, sorgfältig auf der Waage der Vernunft und Wissenschaft. </a:t>
            </a:r>
          </a:p>
          <a:p>
            <a:pPr algn="ctr"/>
            <a:r>
              <a:rPr lang="de-AT" sz="2400" dirty="0"/>
              <a:t>Wenn es die Probe besteht, so nehmt es an, denn es ist die Wahrheit. </a:t>
            </a:r>
          </a:p>
          <a:p>
            <a:pPr algn="ctr"/>
            <a:r>
              <a:rPr lang="de-AT" sz="2400" dirty="0"/>
              <a:t>Stimmt es hingegen nicht damit überein, so weist es zurück, </a:t>
            </a:r>
          </a:p>
          <a:p>
            <a:pPr algn="ctr"/>
            <a:r>
              <a:rPr lang="de-AT" sz="2400" dirty="0"/>
              <a:t>denn es ist dann Unwissenheit. </a:t>
            </a:r>
            <a:br>
              <a:rPr lang="de-AT" sz="2400" dirty="0"/>
            </a:br>
            <a:br>
              <a:rPr lang="de-AT" sz="2400" dirty="0"/>
            </a:br>
            <a:r>
              <a:rPr lang="de-AT" sz="2400" dirty="0"/>
              <a:t>Blicket um euch und erkennet, wie die heutige Welt in Aberglauben und äußeren Formen untergeht! </a:t>
            </a:r>
            <a:br>
              <a:rPr lang="de-AT" sz="2400" dirty="0"/>
            </a:br>
            <a:br>
              <a:rPr lang="de-AT" sz="2400" dirty="0"/>
            </a:br>
            <a:r>
              <a:rPr lang="de-AT" sz="2400" dirty="0"/>
              <a:t>Manche beten das Werk ihrer eigenen Einbildung an; sie machen sich einen selbsterdichteten Gott und verehren ihn, wenn das Erzeugnis ihres endlichen Verstandes nicht der unendliche, mächtige Schöpfer alles Sichtbaren und Unsichtbaren sein kann. </a:t>
            </a:r>
            <a:r>
              <a:rPr lang="de-AT" dirty="0" err="1"/>
              <a:t>Abdu´l</a:t>
            </a:r>
            <a:r>
              <a:rPr lang="de-AT" dirty="0"/>
              <a:t>-Baha, aus: Ansprachen in Paris</a:t>
            </a:r>
          </a:p>
        </p:txBody>
      </p:sp>
      <p:sp>
        <p:nvSpPr>
          <p:cNvPr id="6" name="Rechteck 5">
            <a:extLst>
              <a:ext uri="{FF2B5EF4-FFF2-40B4-BE49-F238E27FC236}">
                <a16:creationId xmlns:a16="http://schemas.microsoft.com/office/drawing/2014/main" id="{FFAFD30D-4534-4C36-9FEB-5AB7F07AADF9}"/>
              </a:ext>
            </a:extLst>
          </p:cNvPr>
          <p:cNvSpPr/>
          <p:nvPr/>
        </p:nvSpPr>
        <p:spPr>
          <a:xfrm>
            <a:off x="11539006" y="5639514"/>
            <a:ext cx="5661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157863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475DA2CC-7144-49A8-8FA7-3C34BDE24F1D}"/>
              </a:ext>
            </a:extLst>
          </p:cNvPr>
          <p:cNvSpPr txBox="1"/>
          <p:nvPr/>
        </p:nvSpPr>
        <p:spPr>
          <a:xfrm>
            <a:off x="1740023" y="399495"/>
            <a:ext cx="10289220" cy="22124530"/>
          </a:xfrm>
          <a:prstGeom prst="rect">
            <a:avLst/>
          </a:prstGeom>
          <a:noFill/>
        </p:spPr>
        <p:txBody>
          <a:bodyPr wrap="square">
            <a:spAutoFit/>
          </a:bodyPr>
          <a:lstStyle/>
          <a:p>
            <a:pPr algn="ctr"/>
            <a:r>
              <a:rPr lang="de-AT" sz="2400" b="1" dirty="0"/>
              <a:t>Das Licht ist gut, in welcher Lampe es auch brennen mag, </a:t>
            </a:r>
          </a:p>
          <a:p>
            <a:pPr algn="ctr"/>
            <a:r>
              <a:rPr lang="de-AT" sz="2400" b="1" dirty="0"/>
              <a:t>eine Rose schön, in welchem Garten sie auch blühen mag. Ein Stern hat den gleichen Glanz, ob er aus dem Osten oder aus dem Westen scheint. Seid vorurteilsfrei, so werdet ihr die Sonne der Wahrheit lieben, an welchem Punkte des Horizontes sie auch aufgeht! Ihr werdet erkennen, </a:t>
            </a:r>
            <a:r>
              <a:rPr lang="de-AT" sz="2400" b="1" dirty="0" err="1"/>
              <a:t>daß</a:t>
            </a:r>
            <a:r>
              <a:rPr lang="de-AT" sz="2400" b="1" dirty="0"/>
              <a:t> das göttliche Licht der Wahrheit, wenn es in Jesus Christus schien, dann auch in Moses und in Buddha leuchtete. Der ernsthaft Suchende wird zu dieser Wahrheit finden. Das ist die Bedeutung der, „Suche nach Wahrheit". sie bedeutet auch, </a:t>
            </a:r>
            <a:r>
              <a:rPr lang="de-AT" sz="2400" b="1" dirty="0" err="1"/>
              <a:t>daß</a:t>
            </a:r>
            <a:r>
              <a:rPr lang="de-AT" sz="2400" b="1" dirty="0"/>
              <a:t> wir gewillt sein müssen, alles beiseite zu legen, was wir früher gelernt haben und was unsere Schritte auf dem Weg zur Wahrheit hindern könnte. Wir dürfen nicht davor zurückschrecken, nötigenfalls unsere Erziehung von vorne zu beginnen. Wir dürfen unser Auge nicht durch die Liebe zu irgend einer Religion oder Person derartig blenden lassen, </a:t>
            </a:r>
            <a:r>
              <a:rPr lang="de-AT" sz="2400" b="1" dirty="0" err="1"/>
              <a:t>daß</a:t>
            </a:r>
            <a:r>
              <a:rPr lang="de-AT" sz="2400" b="1" dirty="0"/>
              <a:t> uns der Aberglaube in Fesseln schlägt. Wenn wir uns von allen diesen Banden lösen und mit ungebundenen Sinnen suchen, so werden wir auch fähig sein, ans Ziel zu gelangen. </a:t>
            </a:r>
          </a:p>
          <a:p>
            <a:pPr algn="ctr"/>
            <a:r>
              <a:rPr lang="de-AT" dirty="0" err="1"/>
              <a:t>Abdu´l</a:t>
            </a:r>
            <a:r>
              <a:rPr lang="de-AT" dirty="0"/>
              <a:t>-Baha</a:t>
            </a:r>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endParaRPr lang="de-AT" sz="2000" b="1" dirty="0"/>
          </a:p>
          <a:p>
            <a:pPr algn="ctr"/>
            <a:br>
              <a:rPr lang="de-AT" dirty="0"/>
            </a:br>
            <a:endParaRPr lang="de-AT" dirty="0"/>
          </a:p>
        </p:txBody>
      </p:sp>
      <p:sp>
        <p:nvSpPr>
          <p:cNvPr id="6" name="Rechteck 5">
            <a:extLst>
              <a:ext uri="{FF2B5EF4-FFF2-40B4-BE49-F238E27FC236}">
                <a16:creationId xmlns:a16="http://schemas.microsoft.com/office/drawing/2014/main" id="{5B520598-A732-4BA2-B777-9B8322D53ECE}"/>
              </a:ext>
            </a:extLst>
          </p:cNvPr>
          <p:cNvSpPr/>
          <p:nvPr/>
        </p:nvSpPr>
        <p:spPr>
          <a:xfrm>
            <a:off x="11459107" y="5934670"/>
            <a:ext cx="5661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391431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C5C943A-0194-470F-A36E-E8ECA436531A}"/>
              </a:ext>
            </a:extLst>
          </p:cNvPr>
          <p:cNvSpPr txBox="1"/>
          <p:nvPr/>
        </p:nvSpPr>
        <p:spPr>
          <a:xfrm>
            <a:off x="1171852" y="1351988"/>
            <a:ext cx="10049523" cy="4247317"/>
          </a:xfrm>
          <a:prstGeom prst="rect">
            <a:avLst/>
          </a:prstGeom>
          <a:noFill/>
        </p:spPr>
        <p:txBody>
          <a:bodyPr wrap="square">
            <a:spAutoFit/>
          </a:bodyPr>
          <a:lstStyle/>
          <a:p>
            <a:pPr algn="ctr"/>
            <a:r>
              <a:rPr lang="de-AT" sz="2800" dirty="0"/>
              <a:t>O Meine Diener! </a:t>
            </a:r>
          </a:p>
          <a:p>
            <a:pPr algn="ctr"/>
            <a:r>
              <a:rPr lang="de-AT" sz="2800" dirty="0"/>
              <a:t>Meine heilige, Meine von Gott verordnete Offenbarung mag mit einem Meere verglichen werden, in dessen Tiefen zahllose Perlen von hohem Wert und unübertrefflichem Glanz verborgen sind. </a:t>
            </a:r>
          </a:p>
          <a:p>
            <a:pPr algn="ctr"/>
            <a:r>
              <a:rPr lang="de-AT" sz="2800" dirty="0"/>
              <a:t>Es ist die Pflicht eines jeden Suchers, sich zu mühen und danach zu streben, die Küsten dieses Meeres zu erreichen, auf dass er entsprechend dem Eifer seines Suchens und seiner Anstrengungen an solchen Wohltaten teilhabe, wie sie in Gottes unabänderlichen, verborgenen Tafeln vorherbestimmt sind.</a:t>
            </a:r>
          </a:p>
          <a:p>
            <a:pPr algn="ctr"/>
            <a:r>
              <a:rPr lang="de-AT" i="1" dirty="0" err="1">
                <a:effectLst/>
              </a:rPr>
              <a:t>Ba</a:t>
            </a:r>
            <a:r>
              <a:rPr lang="de-AT" dirty="0" err="1">
                <a:effectLst/>
              </a:rPr>
              <a:t>h</a:t>
            </a:r>
            <a:r>
              <a:rPr lang="de-AT" i="1" dirty="0" err="1">
                <a:effectLst/>
              </a:rPr>
              <a:t>á'u'lláh</a:t>
            </a:r>
            <a:r>
              <a:rPr lang="de-AT" i="1" dirty="0">
                <a:effectLst/>
              </a:rPr>
              <a:t>, Ährenlese 153:5</a:t>
            </a:r>
            <a:endParaRPr lang="de-AT" dirty="0">
              <a:effectLst/>
            </a:endParaRPr>
          </a:p>
        </p:txBody>
      </p:sp>
      <p:sp>
        <p:nvSpPr>
          <p:cNvPr id="4" name="Rechteck 3">
            <a:extLst>
              <a:ext uri="{FF2B5EF4-FFF2-40B4-BE49-F238E27FC236}">
                <a16:creationId xmlns:a16="http://schemas.microsoft.com/office/drawing/2014/main" id="{B45DBC9C-8B49-4C96-850A-37C5B6DB1E27}"/>
              </a:ext>
            </a:extLst>
          </p:cNvPr>
          <p:cNvSpPr/>
          <p:nvPr/>
        </p:nvSpPr>
        <p:spPr>
          <a:xfrm>
            <a:off x="11423596" y="5934670"/>
            <a:ext cx="5661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125704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EAA9FE7-76ED-4BC0-9815-0046412C7336}"/>
              </a:ext>
            </a:extLst>
          </p:cNvPr>
          <p:cNvSpPr txBox="1"/>
          <p:nvPr/>
        </p:nvSpPr>
        <p:spPr>
          <a:xfrm>
            <a:off x="861134" y="1719517"/>
            <a:ext cx="10688715" cy="3693319"/>
          </a:xfrm>
          <a:prstGeom prst="rect">
            <a:avLst/>
          </a:prstGeom>
          <a:noFill/>
        </p:spPr>
        <p:txBody>
          <a:bodyPr wrap="square">
            <a:spAutoFit/>
          </a:bodyPr>
          <a:lstStyle/>
          <a:p>
            <a:pPr algn="ctr"/>
            <a:r>
              <a:rPr lang="de-AT" sz="2400" dirty="0"/>
              <a:t>Der wahrhaft Sucher verfolgt nichts anderes als den Gegenstand seines Verlangens, und der Liebende hat kein Ziel als die Vereinigung mit dem Geliebten. </a:t>
            </a:r>
          </a:p>
          <a:p>
            <a:pPr algn="ctr"/>
            <a:r>
              <a:rPr lang="de-AT" sz="2400" dirty="0"/>
              <a:t>Doch wird der Sucher nur dann sein Ziel erreichen, wenn er allen Dingen entsagt: </a:t>
            </a:r>
          </a:p>
          <a:p>
            <a:pPr algn="ctr"/>
            <a:r>
              <a:rPr lang="de-AT" sz="2400" dirty="0"/>
              <a:t>Er muss alles, was er gesehen, gehört und verstanden hat, in den Wind schlagen können, um in das Reich des Geistes zu kommen, das die Stadt Gottes ist. </a:t>
            </a:r>
          </a:p>
          <a:p>
            <a:pPr algn="ctr"/>
            <a:endParaRPr lang="de-AT" sz="2400" dirty="0"/>
          </a:p>
          <a:p>
            <a:pPr algn="ctr"/>
            <a:r>
              <a:rPr lang="de-AT" sz="2400" dirty="0"/>
              <a:t>Ernste Bemühung ist nötig in unserem Suchen nach Ihm und heißer Eifer, damit wir den Honig der Vereinigung mit ihm zu kosten vermögen. Doch trinken wir aus diesem Kelch, so werden wir die Welt von uns werfen.“</a:t>
            </a:r>
          </a:p>
          <a:p>
            <a:pPr algn="ctr"/>
            <a:r>
              <a:rPr lang="de-AT" dirty="0" err="1">
                <a:effectLst/>
                <a:hlinkClick r:id="rId2">
                  <a:extLst>
                    <a:ext uri="{A12FA001-AC4F-418D-AE19-62706E023703}">
                      <ahyp:hlinkClr xmlns:ahyp="http://schemas.microsoft.com/office/drawing/2018/hyperlinkcolor" val="tx"/>
                    </a:ext>
                  </a:extLst>
                </a:hlinkClick>
              </a:rPr>
              <a:t>Bahá’u’lláh</a:t>
            </a:r>
            <a:r>
              <a:rPr lang="de-AT" dirty="0">
                <a:effectLst/>
                <a:hlinkClick r:id="rId2">
                  <a:extLst>
                    <a:ext uri="{A12FA001-AC4F-418D-AE19-62706E023703}">
                      <ahyp:hlinkClr xmlns:ahyp="http://schemas.microsoft.com/office/drawing/2018/hyperlinkcolor" val="tx"/>
                    </a:ext>
                  </a:extLst>
                </a:hlinkClick>
              </a:rPr>
              <a:t>, Die Sieben Täler 31</a:t>
            </a:r>
            <a:endParaRPr lang="de-AT" dirty="0">
              <a:effectLst/>
            </a:endParaRPr>
          </a:p>
        </p:txBody>
      </p:sp>
      <p:sp>
        <p:nvSpPr>
          <p:cNvPr id="4" name="Rechteck 3">
            <a:extLst>
              <a:ext uri="{FF2B5EF4-FFF2-40B4-BE49-F238E27FC236}">
                <a16:creationId xmlns:a16="http://schemas.microsoft.com/office/drawing/2014/main" id="{A65739EA-B184-49F0-A049-980E0DB28A09}"/>
              </a:ext>
            </a:extLst>
          </p:cNvPr>
          <p:cNvSpPr/>
          <p:nvPr/>
        </p:nvSpPr>
        <p:spPr>
          <a:xfrm>
            <a:off x="11192777" y="5934670"/>
            <a:ext cx="5661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684405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0B49833-BB84-489F-9065-FE75BE9C6BFC}"/>
              </a:ext>
            </a:extLst>
          </p:cNvPr>
          <p:cNvSpPr txBox="1"/>
          <p:nvPr/>
        </p:nvSpPr>
        <p:spPr>
          <a:xfrm>
            <a:off x="870011" y="625734"/>
            <a:ext cx="10644326" cy="5570756"/>
          </a:xfrm>
          <a:prstGeom prst="rect">
            <a:avLst/>
          </a:prstGeom>
          <a:noFill/>
        </p:spPr>
        <p:txBody>
          <a:bodyPr wrap="square">
            <a:spAutoFit/>
          </a:bodyPr>
          <a:lstStyle/>
          <a:p>
            <a:pPr algn="ctr"/>
            <a:r>
              <a:rPr lang="de-AT" sz="2800" dirty="0">
                <a:effectLst/>
              </a:rPr>
              <a:t>Ruhm sei Dir, o Gott, für Deine Offenbarung der Liebe zur Menschheit. </a:t>
            </a:r>
          </a:p>
          <a:p>
            <a:pPr algn="ctr"/>
            <a:r>
              <a:rPr lang="de-AT" sz="2800" dirty="0">
                <a:effectLst/>
              </a:rPr>
              <a:t>O Du, der Du unser Leben bist und unser Licht, </a:t>
            </a:r>
          </a:p>
          <a:p>
            <a:pPr algn="ctr"/>
            <a:r>
              <a:rPr lang="de-AT" sz="2800" dirty="0">
                <a:effectLst/>
              </a:rPr>
              <a:t>führe Deine Diener auf Deinen Pfad, mache uns reich in Dir und </a:t>
            </a:r>
          </a:p>
          <a:p>
            <a:pPr algn="ctr"/>
            <a:r>
              <a:rPr lang="de-AT" sz="2800" dirty="0">
                <a:effectLst/>
              </a:rPr>
              <a:t>frei von allem außer Dir.</a:t>
            </a:r>
          </a:p>
          <a:p>
            <a:pPr algn="ctr"/>
            <a:r>
              <a:rPr lang="de-AT" sz="2800" dirty="0">
                <a:effectLst/>
              </a:rPr>
              <a:t>O Gott, lehre uns Deine Einzigkeit und lass uns Deine Einheit erkennen, </a:t>
            </a:r>
          </a:p>
          <a:p>
            <a:pPr algn="ctr"/>
            <a:r>
              <a:rPr lang="de-AT" sz="2800" dirty="0">
                <a:effectLst/>
              </a:rPr>
              <a:t>so dass wir niemanden schauen außer Dir. </a:t>
            </a:r>
          </a:p>
          <a:p>
            <a:pPr algn="ctr"/>
            <a:r>
              <a:rPr lang="de-AT" sz="2800" dirty="0">
                <a:effectLst/>
              </a:rPr>
              <a:t>Du bist der Barmherzige, der Spender reicher Gaben.</a:t>
            </a:r>
          </a:p>
          <a:p>
            <a:pPr algn="ctr"/>
            <a:r>
              <a:rPr lang="de-AT" sz="2800" dirty="0">
                <a:effectLst/>
              </a:rPr>
              <a:t>O Gott, entzünde in den Herzen Deiner Geliebten das Feuer Deiner Liebe, auf dass es die Gedanken an alles außer Dir verzehre.</a:t>
            </a:r>
          </a:p>
          <a:p>
            <a:pPr algn="ctr"/>
            <a:r>
              <a:rPr lang="de-AT" sz="2800" dirty="0">
                <a:effectLst/>
              </a:rPr>
              <a:t>Offenbare uns, o Gott, Deine erhabene Ewigkeit - dass Du immer warst und immer sein wirst und dass es keinen Gott gibt außer Dir. </a:t>
            </a:r>
          </a:p>
          <a:p>
            <a:pPr algn="ctr"/>
            <a:r>
              <a:rPr lang="de-AT" sz="2800" dirty="0">
                <a:effectLst/>
              </a:rPr>
              <a:t>Wahrlich, in Dir werden wir Trost und Kraft finden.</a:t>
            </a:r>
          </a:p>
          <a:p>
            <a:pPr algn="ctr"/>
            <a:r>
              <a:rPr lang="de-AT" sz="2000" dirty="0" err="1">
                <a:effectLst/>
              </a:rPr>
              <a:t>Bahá’u’lláh</a:t>
            </a:r>
            <a:endParaRPr lang="de-AT" sz="2000" dirty="0">
              <a:effectLst/>
            </a:endParaRPr>
          </a:p>
        </p:txBody>
      </p:sp>
      <p:sp>
        <p:nvSpPr>
          <p:cNvPr id="4" name="Rechteck 3">
            <a:extLst>
              <a:ext uri="{FF2B5EF4-FFF2-40B4-BE49-F238E27FC236}">
                <a16:creationId xmlns:a16="http://schemas.microsoft.com/office/drawing/2014/main" id="{75CD6F20-F4C0-48D8-84D5-CA11FC22AC96}"/>
              </a:ext>
            </a:extLst>
          </p:cNvPr>
          <p:cNvSpPr/>
          <p:nvPr/>
        </p:nvSpPr>
        <p:spPr>
          <a:xfrm>
            <a:off x="11334820" y="5934670"/>
            <a:ext cx="5661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159672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Find Me&quot; by Sahar &amp; Hoda">
            <a:hlinkClick r:id="" action="ppaction://media"/>
            <a:extLst>
              <a:ext uri="{FF2B5EF4-FFF2-40B4-BE49-F238E27FC236}">
                <a16:creationId xmlns:a16="http://schemas.microsoft.com/office/drawing/2014/main" id="{D21EE9D4-4FE6-469D-8F64-171FD08E7DC2}"/>
              </a:ext>
            </a:extLst>
          </p:cNvPr>
          <p:cNvPicPr>
            <a:picLocks noRot="1" noChangeAspect="1"/>
          </p:cNvPicPr>
          <p:nvPr>
            <a:videoFile r:link="rId1"/>
          </p:nvPr>
        </p:nvPicPr>
        <p:blipFill>
          <a:blip r:embed="rId3"/>
          <a:stretch>
            <a:fillRect/>
          </a:stretch>
        </p:blipFill>
        <p:spPr>
          <a:xfrm>
            <a:off x="0" y="0"/>
            <a:ext cx="12057849" cy="6782540"/>
          </a:xfrm>
          <a:prstGeom prst="rect">
            <a:avLst/>
          </a:prstGeom>
        </p:spPr>
      </p:pic>
    </p:spTree>
    <p:extLst>
      <p:ext uri="{BB962C8B-B14F-4D97-AF65-F5344CB8AC3E}">
        <p14:creationId xmlns:p14="http://schemas.microsoft.com/office/powerpoint/2010/main" val="225345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altkreis">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TM04033919[[fn=Schaltkreis]]</Template>
  <TotalTime>0</TotalTime>
  <Words>859</Words>
  <Application>Microsoft Office PowerPoint</Application>
  <PresentationFormat>Breitbild</PresentationFormat>
  <Paragraphs>92</Paragraphs>
  <Slides>9</Slides>
  <Notes>0</Notes>
  <HiddenSlides>0</HiddenSlides>
  <MMClips>2</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Tw Cen MT</vt:lpstr>
      <vt:lpstr>Schaltkreis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27</cp:revision>
  <dcterms:created xsi:type="dcterms:W3CDTF">2020-12-13T15:43:01Z</dcterms:created>
  <dcterms:modified xsi:type="dcterms:W3CDTF">2020-12-14T18:53:06Z</dcterms:modified>
</cp:coreProperties>
</file>