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62" r:id="rId5"/>
    <p:sldId id="267" r:id="rId6"/>
    <p:sldId id="260" r:id="rId7"/>
    <p:sldId id="261" r:id="rId8"/>
    <p:sldId id="26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8776"/>
    <a:srgbClr val="A9825D"/>
    <a:srgbClr val="C4A990"/>
    <a:srgbClr val="8D9A5D"/>
    <a:srgbClr val="BBD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2659E-D21A-43BB-9FD1-FB7AABAA5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8C6D80-E513-475B-A41C-F4EEE67E5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61B011-849E-446A-9DFE-2F7B11DA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8BB335-E9BA-4AEA-89BB-70FB51C8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742B3A-4AAE-46D3-9532-946CE5A4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384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67B05-FD9F-46E4-B914-CF1D410D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B61D93-8588-491B-AFF0-C68622931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E8383E-BD4F-4046-988A-D89094B8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3774BC-3268-4BD3-9BFC-C964255E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C0931F-B8A5-4C44-B90B-1B6F4E96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756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5D39E4F-A686-43A1-A684-15214F1FD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2257685-1183-4C92-BCC4-EE892B816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413DA0-743A-4438-B1A5-CD807FB0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5827C1-FC15-42CB-AA85-8B6F21E1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DF61F5-A367-447C-908F-B013E258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1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282E5-8F26-480B-89E9-B83D9E51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F3A45-90F2-47E3-AE52-0BC0C7741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385CB-804C-4EA9-8B30-BEFEC589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7B5167-1543-43EE-AEF9-3D681259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2D4F67-AEB1-4D3B-A551-3FC534C2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145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2BFD8-A334-4678-857A-F05D4D0D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3438CE-5ABF-4819-8C77-CAB1F86F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F8D6B-81FE-4EEC-A2F6-825C1C13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96A96B-598F-407A-9B5F-BEF14A1C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B49955-5DE0-472E-84EB-9864F387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407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4737F-63C0-4750-A417-F8536DEB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ECBDF-5745-4966-95D4-00B98E970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5496D6-F281-491D-AEEE-ABC80932B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10FFBB-E227-4184-9695-78230F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8E288D-402E-45E1-815E-3DD104E5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C1C56C-6AEB-4BE7-9BA3-9B9D1CE6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57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1AA9F-4BFA-459D-8D86-BF35CDAB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D6FB91-0138-43B9-93DA-5E5124BEE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11CBE9-B15A-46A5-9EBD-612D599F7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F782C2-1492-4C7C-90C2-E638932E4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28AA63-646F-4278-8F9A-A427EEC28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BF15B76-A68B-4B46-AA1A-601E5861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5F6410-F1E7-4875-B7EA-DB58B270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55CE95-8C10-47BC-9514-E8D2E08B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735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6CB7B-1CC5-4E56-B778-96D0122E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40B3D2-FAEF-43B3-9A4B-26BB3D98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E56F01-7BF6-4665-9558-DE479A6B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3C6625-AAA3-4528-AC23-B913A736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849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7EA810-2863-4F7D-9831-29024D44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CF6362-DB65-40C8-9EE7-4F9DF5EC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52A688-9A8B-4848-87D8-D37BFF30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91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73F44-0BFB-4A57-B833-0150FF64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D1568-6C80-4790-9C32-A7C6AAA6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E09F5-7DD2-49C2-AE82-1D13EC258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184849-DC4D-4F88-A807-08FF59CD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C24D7-F5BE-4277-82F5-6576245F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D6DAC1-0B41-4F12-A1C4-475C608A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240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7D3A2-DF4D-42E7-B03E-163B0744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A4E59E0-70B7-4699-98E9-F29D942D7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4DC8BC-908F-4EF0-9C4B-1C9620429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81EDFB-ECDE-4C88-B5D7-7ECCFCA2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8D3118-E576-4087-A0F4-F2DF0415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786534-E10E-4A6A-84D8-ADA36D95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293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FC9C6B-44ED-40FE-8A3F-D725F38A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07177C-5629-451A-9B36-591860B5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051EC1-97DB-4DFB-8D93-861255E5F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A64D2-F371-4E8D-A762-383DB5B089D1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3DE319-591F-4A3E-BCBE-F6E646B5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F585D6-3A62-4158-9E51-78469E20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EF80-5F34-4AE0-8825-5B8420D7F00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745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RHdfuZrsgk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haizitate.de/lesen/abdul-baha-briefe-und-botschaften/#13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furt-bahai.de/glossar/universales-haus-der-gerechtigkeit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rfurt-bahai.de/glossar/naw-ruz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ahaizitate.de/lesen/abdul-baha-ansprachen-in-paris/#26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y2WGjl_9n4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 title="Du bist meine Lampe">
            <a:hlinkClick r:id="" action="ppaction://media"/>
            <a:extLst>
              <a:ext uri="{FF2B5EF4-FFF2-40B4-BE49-F238E27FC236}">
                <a16:creationId xmlns:a16="http://schemas.microsoft.com/office/drawing/2014/main" id="{6536A900-1D1A-47C2-A08C-E69070FA45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0480" y="-76200"/>
            <a:ext cx="925231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05D394E-4CA4-4652-9A0F-0EAE963E8BF9}"/>
              </a:ext>
            </a:extLst>
          </p:cNvPr>
          <p:cNvSpPr txBox="1"/>
          <p:nvPr/>
        </p:nvSpPr>
        <p:spPr>
          <a:xfrm>
            <a:off x="1554480" y="1069539"/>
            <a:ext cx="897128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800" b="1" dirty="0"/>
              <a:t>Als erstes musst du nach Geistigkeit dürsten; </a:t>
            </a:r>
          </a:p>
          <a:p>
            <a:pPr algn="ctr"/>
            <a:r>
              <a:rPr lang="de-AT" sz="2800" b="1" dirty="0"/>
              <a:t>dann lebe das Leben! Lebe das Leben! Lebe das Leben! </a:t>
            </a:r>
          </a:p>
          <a:p>
            <a:pPr algn="ctr"/>
            <a:r>
              <a:rPr lang="de-AT" sz="2800" b="1" dirty="0"/>
              <a:t>Um diesen Durst zu bekommen, </a:t>
            </a:r>
          </a:p>
          <a:p>
            <a:pPr algn="ctr"/>
            <a:r>
              <a:rPr lang="de-AT" sz="2800" b="1" dirty="0"/>
              <a:t>denke über das Leben nach dem Tode nach. </a:t>
            </a:r>
          </a:p>
          <a:p>
            <a:pPr algn="ctr"/>
            <a:r>
              <a:rPr lang="de-AT" sz="2800" b="1" dirty="0"/>
              <a:t>Studiere die heiligen Worte. </a:t>
            </a:r>
          </a:p>
          <a:p>
            <a:pPr algn="ctr"/>
            <a:r>
              <a:rPr lang="de-AT" sz="2800" b="1" dirty="0" err="1"/>
              <a:t>Lies</a:t>
            </a:r>
            <a:r>
              <a:rPr lang="de-AT" sz="2800" b="1" dirty="0"/>
              <a:t> deine Bibel, lies die heiligen Bücher und </a:t>
            </a:r>
          </a:p>
          <a:p>
            <a:pPr algn="ctr"/>
            <a:r>
              <a:rPr lang="de-AT" sz="2800" b="1" dirty="0"/>
              <a:t>studiere besonders die heiligen Aussagen </a:t>
            </a:r>
            <a:r>
              <a:rPr lang="de-AT" sz="2800" b="1" dirty="0" err="1"/>
              <a:t>Bahá'u'lláhs</a:t>
            </a:r>
            <a:r>
              <a:rPr lang="de-AT" sz="2800" b="1" dirty="0"/>
              <a:t>. </a:t>
            </a:r>
          </a:p>
          <a:p>
            <a:pPr algn="ctr"/>
            <a:r>
              <a:rPr lang="de-AT" sz="2800" b="1" dirty="0"/>
              <a:t>Gebet und Meditation – nimm dir für beide viel Zeit. </a:t>
            </a:r>
          </a:p>
          <a:p>
            <a:pPr algn="ctr"/>
            <a:r>
              <a:rPr lang="de-AT" sz="2800" b="1" dirty="0"/>
              <a:t>Dann wirst du diesen großen Durst spüren, </a:t>
            </a:r>
          </a:p>
          <a:p>
            <a:pPr algn="ctr"/>
            <a:r>
              <a:rPr lang="de-AT" sz="2800" b="1" dirty="0"/>
              <a:t>und nur dann kannst du anfangen, das Leben zu leben! </a:t>
            </a:r>
          </a:p>
          <a:p>
            <a:pPr algn="ctr"/>
            <a:endParaRPr lang="de-AT" sz="2400" dirty="0"/>
          </a:p>
          <a:p>
            <a:pPr algn="ctr"/>
            <a:r>
              <a:rPr lang="de-AT" dirty="0" err="1"/>
              <a:t>Abdu´l</a:t>
            </a:r>
            <a:r>
              <a:rPr lang="de-AT" dirty="0"/>
              <a:t>-Baha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BC4528-3362-4E63-BD2B-D473F7147302}"/>
              </a:ext>
            </a:extLst>
          </p:cNvPr>
          <p:cNvSpPr/>
          <p:nvPr/>
        </p:nvSpPr>
        <p:spPr>
          <a:xfrm>
            <a:off x="11656277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314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4FA5953-C807-4B0B-B938-1506F74A226E}"/>
              </a:ext>
            </a:extLst>
          </p:cNvPr>
          <p:cNvSpPr txBox="1"/>
          <p:nvPr/>
        </p:nvSpPr>
        <p:spPr>
          <a:xfrm>
            <a:off x="3566160" y="1358315"/>
            <a:ext cx="82804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600" b="1" dirty="0">
                <a:solidFill>
                  <a:srgbClr val="CA8776"/>
                </a:solidFill>
                <a:latin typeface="Bahnschrift Light SemiCondensed" panose="020B0502040204020203" pitchFamily="34" charset="0"/>
              </a:rPr>
              <a:t>Tausend Türen tut Er auf, wo der Mensch außerstande ist, </a:t>
            </a:r>
          </a:p>
          <a:p>
            <a:pPr algn="ctr"/>
            <a:r>
              <a:rPr lang="de-AT" sz="3600" b="1" dirty="0">
                <a:solidFill>
                  <a:srgbClr val="CA8776"/>
                </a:solidFill>
                <a:latin typeface="Bahnschrift Light SemiCondensed" panose="020B0502040204020203" pitchFamily="34" charset="0"/>
              </a:rPr>
              <a:t>sich auch nur eine vorzustellen.</a:t>
            </a:r>
          </a:p>
          <a:p>
            <a:pPr algn="ctr"/>
            <a:endParaRPr lang="de-AT" sz="2000" dirty="0">
              <a:solidFill>
                <a:srgbClr val="CA8776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de-AT" sz="2000" dirty="0" err="1">
                <a:solidFill>
                  <a:srgbClr val="CA8776"/>
                </a:solidFill>
                <a:latin typeface="Bahnschrift Light SemiCondensed" panose="020B0502040204020203" pitchFamily="34" charset="0"/>
              </a:rPr>
              <a:t>Baha‘u‘llah</a:t>
            </a:r>
            <a:endParaRPr lang="de-AT" sz="2000" dirty="0">
              <a:solidFill>
                <a:srgbClr val="CA8776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641C1D0-5A7E-4A1A-AD94-CF503824D117}"/>
              </a:ext>
            </a:extLst>
          </p:cNvPr>
          <p:cNvSpPr/>
          <p:nvPr/>
        </p:nvSpPr>
        <p:spPr>
          <a:xfrm>
            <a:off x="11436457" y="59346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13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CEC1C2F-E4E1-48F9-9DBD-4EC63BEB0DDB}"/>
              </a:ext>
            </a:extLst>
          </p:cNvPr>
          <p:cNvSpPr txBox="1"/>
          <p:nvPr/>
        </p:nvSpPr>
        <p:spPr>
          <a:xfrm>
            <a:off x="609600" y="797898"/>
            <a:ext cx="862584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200" b="1" dirty="0">
                <a:solidFill>
                  <a:srgbClr val="A9825D"/>
                </a:solidFill>
              </a:rPr>
              <a:t>Ganz sicher wird sich in diesem wundervollen neuen Zeitalter die medizinische Wissenschaft so weit entwickeln, dass die Ärzte ihre Patienten durch Nahrungsmittel heilen; </a:t>
            </a:r>
          </a:p>
          <a:p>
            <a:pPr algn="ctr"/>
            <a:r>
              <a:rPr lang="de-AT" sz="3200" b="1" dirty="0">
                <a:solidFill>
                  <a:srgbClr val="A9825D"/>
                </a:solidFill>
              </a:rPr>
              <a:t>denn Gesicht, Gehör, Geschmack, Geruch und Tastsinn sind Unterscheidungsfähigkeiten mit dem Zweck, Nützliches und Schädliches auseinanderzuhalten</a:t>
            </a:r>
          </a:p>
          <a:p>
            <a:pPr algn="ctr"/>
            <a:endParaRPr lang="de-AT" sz="2000" b="1" dirty="0">
              <a:solidFill>
                <a:srgbClr val="A9825D"/>
              </a:solidFill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de-AT" sz="2000" b="1" dirty="0" err="1">
                <a:solidFill>
                  <a:srgbClr val="A9825D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Abdu'l-Bahá</a:t>
            </a:r>
            <a:r>
              <a:rPr lang="de-AT" sz="2000" b="1" dirty="0">
                <a:solidFill>
                  <a:srgbClr val="A9825D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Briefe und Botschaften 134:9</a:t>
            </a:r>
            <a:endParaRPr lang="de-AT" sz="1400" b="1" dirty="0">
              <a:solidFill>
                <a:srgbClr val="A9825D"/>
              </a:solidFill>
              <a:effectLst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7D0F23-E345-46F1-9DC9-3B426595AAB0}"/>
              </a:ext>
            </a:extLst>
          </p:cNvPr>
          <p:cNvSpPr/>
          <p:nvPr/>
        </p:nvSpPr>
        <p:spPr>
          <a:xfrm>
            <a:off x="11253577" y="60356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20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FC4204D-7651-4214-8EE8-3DB7C2EA62C5}"/>
              </a:ext>
            </a:extLst>
          </p:cNvPr>
          <p:cNvSpPr txBox="1"/>
          <p:nvPr/>
        </p:nvSpPr>
        <p:spPr>
          <a:xfrm>
            <a:off x="1087120" y="1671658"/>
            <a:ext cx="98247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»Wie schwierig die Dinge derzeit auch sein mögen und wie nahe einige Teile der Gesellschaft auch an die Grenzen ihrer Belastbarkeit gebracht werden – die Menschheit wird letztlich durch diese Feuerprobe gehen und daraus mit größerer Einsicht und mit einem tieferen Verständnis für die ihr innewohnende Einheit und gegenseitige Abhängigkeit hervortreten.«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AT" sz="2400" dirty="0"/>
          </a:p>
          <a:p>
            <a:pPr algn="ctr"/>
            <a:r>
              <a:rPr lang="de-AT" sz="2400" u="sng" dirty="0"/>
              <a:t>Das </a:t>
            </a:r>
            <a:r>
              <a:rPr lang="de-AT" sz="2400" u="sng" dirty="0">
                <a:hlinkClick r:id="rId3" tooltip="Universale Haus der Gerechtigke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Universale Haus der Gerechtigkeit</a:t>
            </a:r>
            <a:r>
              <a:rPr lang="de-AT" sz="2400" u="sng" dirty="0"/>
              <a:t> – '</a:t>
            </a:r>
            <a:r>
              <a:rPr lang="de-AT" sz="2400" u="sng" dirty="0" err="1">
                <a:hlinkClick r:id="rId4" tooltip="Naw-Rú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Naw-Rúz</a:t>
            </a:r>
            <a:r>
              <a:rPr lang="de-AT" sz="2400" u="sng" dirty="0"/>
              <a:t>, März 2020'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E422748-2C75-403E-ABD1-FBA5A85343BB}"/>
              </a:ext>
            </a:extLst>
          </p:cNvPr>
          <p:cNvSpPr/>
          <p:nvPr/>
        </p:nvSpPr>
        <p:spPr>
          <a:xfrm>
            <a:off x="11558378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3746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1FE6976-3150-42D0-8C4E-7E8F928B1C35}"/>
              </a:ext>
            </a:extLst>
          </p:cNvPr>
          <p:cNvSpPr txBox="1"/>
          <p:nvPr/>
        </p:nvSpPr>
        <p:spPr>
          <a:xfrm>
            <a:off x="0" y="1686560"/>
            <a:ext cx="928624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Strebet darum, </a:t>
            </a:r>
          </a:p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eure Taten tagtäglich wundervolle Gebete seien. Wendet euch zu Gott und versuchet immer, zu tun, </a:t>
            </a:r>
          </a:p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recht und edel ist. </a:t>
            </a:r>
          </a:p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Unterstützt die Armen, richtet die Gefallenen auf, </a:t>
            </a:r>
          </a:p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gebt den Bekümmerten Trost, bringt Heilung für die Kranken, stärkt die, die in Ängsten sind, befreit die Unterdrückten, macht den Hoffnungslosen Hoffnung und </a:t>
            </a:r>
          </a:p>
          <a:p>
            <a:pPr algn="ctr"/>
            <a:r>
              <a:rPr lang="de-AT" sz="2800" b="1" dirty="0">
                <a:solidFill>
                  <a:srgbClr val="8D9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beschützet die Verlassenen!</a:t>
            </a:r>
          </a:p>
          <a:p>
            <a:pPr algn="ctr"/>
            <a:endParaRPr lang="de-AT" sz="2800" b="1" dirty="0">
              <a:solidFill>
                <a:srgbClr val="8D9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dirty="0" err="1">
                <a:solidFill>
                  <a:srgbClr val="8D9A5D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Abdu'l-Bahá</a:t>
            </a:r>
            <a:r>
              <a:rPr lang="de-AT" dirty="0">
                <a:solidFill>
                  <a:srgbClr val="8D9A5D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Ansprachen in Paris 26:7</a:t>
            </a:r>
            <a:endParaRPr lang="de-AT" dirty="0">
              <a:solidFill>
                <a:srgbClr val="8D9A5D"/>
              </a:solidFill>
              <a:effectLst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F872424-75AC-4FA8-9261-6F25640FEF6C}"/>
              </a:ext>
            </a:extLst>
          </p:cNvPr>
          <p:cNvSpPr/>
          <p:nvPr/>
        </p:nvSpPr>
        <p:spPr>
          <a:xfrm>
            <a:off x="11558378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259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n 1" title="STRIVE- Baha'i Music Video">
            <a:hlinkClick r:id="" action="ppaction://media"/>
            <a:extLst>
              <a:ext uri="{FF2B5EF4-FFF2-40B4-BE49-F238E27FC236}">
                <a16:creationId xmlns:a16="http://schemas.microsoft.com/office/drawing/2014/main" id="{3A23E557-2AE0-4828-81E3-8B7B32D928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3840" y="-17863"/>
            <a:ext cx="9174480" cy="68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F02DF6A-33C5-4C40-B54B-1D4898AE872C}"/>
              </a:ext>
            </a:extLst>
          </p:cNvPr>
          <p:cNvSpPr/>
          <p:nvPr/>
        </p:nvSpPr>
        <p:spPr>
          <a:xfrm>
            <a:off x="951389" y="0"/>
            <a:ext cx="10308911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13800" b="1" dirty="0">
                <a:ln/>
                <a:solidFill>
                  <a:srgbClr val="41AE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 FOOD</a:t>
            </a:r>
          </a:p>
          <a:p>
            <a:pPr algn="ctr"/>
            <a:r>
              <a:rPr lang="de-DE" sz="5400" b="1" dirty="0">
                <a:ln/>
                <a:solidFill>
                  <a:schemeClr val="accent3"/>
                </a:solidFill>
              </a:rPr>
              <a:t>t</a:t>
            </a:r>
            <a:r>
              <a:rPr lang="de-DE" sz="5400" b="1" cap="none" spc="0" dirty="0">
                <a:ln/>
                <a:solidFill>
                  <a:schemeClr val="accent3"/>
                </a:solidFill>
                <a:effectLst/>
              </a:rPr>
              <a:t>äglich von 20h-ca.20.15h via Zoom</a:t>
            </a:r>
          </a:p>
          <a:p>
            <a:pPr algn="ctr"/>
            <a:r>
              <a:rPr lang="de-A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Meeting-ID: 981 9110 2578</a:t>
            </a:r>
          </a:p>
          <a:p>
            <a:pPr algn="ctr"/>
            <a:endParaRPr lang="de-A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AT" sz="3200" dirty="0">
                <a:solidFill>
                  <a:srgbClr val="5DBAC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Impulse zum Nachdenken</a:t>
            </a:r>
          </a:p>
          <a:p>
            <a:pPr algn="ctr"/>
            <a:r>
              <a:rPr lang="de-AT" sz="3200" dirty="0">
                <a:solidFill>
                  <a:srgbClr val="5DBAC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Kraft, Inspiration &amp; Zuversicht gewinnen</a:t>
            </a:r>
          </a:p>
          <a:p>
            <a:pPr algn="ctr"/>
            <a:endParaRPr lang="de-DE" sz="2200" b="1" cap="none" spc="0" dirty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de-DE" sz="3600" b="1" dirty="0">
              <a:ln/>
              <a:solidFill>
                <a:schemeClr val="accent3"/>
              </a:solidFill>
            </a:endParaRPr>
          </a:p>
          <a:p>
            <a:pPr algn="ctr"/>
            <a:endParaRPr lang="de-D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C4FE8F-7471-432A-84BF-C6BFCD8D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62" y="5520273"/>
            <a:ext cx="5774159" cy="9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48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Breitbild</PresentationFormat>
  <Paragraphs>43</Paragraphs>
  <Slides>8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Bahnschrift Light SemiCondensed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Shirin</dc:creator>
  <cp:lastModifiedBy>Shirin</cp:lastModifiedBy>
  <cp:revision>10</cp:revision>
  <dcterms:created xsi:type="dcterms:W3CDTF">2020-11-09T13:11:17Z</dcterms:created>
  <dcterms:modified xsi:type="dcterms:W3CDTF">2020-11-09T18:07:01Z</dcterms:modified>
</cp:coreProperties>
</file>