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0" r:id="rId3"/>
    <p:sldId id="287" r:id="rId4"/>
    <p:sldId id="257" r:id="rId5"/>
    <p:sldId id="271" r:id="rId6"/>
    <p:sldId id="260" r:id="rId7"/>
    <p:sldId id="293" r:id="rId8"/>
    <p:sldId id="286" r:id="rId9"/>
    <p:sldId id="267" r:id="rId10"/>
    <p:sldId id="264" r:id="rId11"/>
    <p:sldId id="288" r:id="rId12"/>
    <p:sldId id="258" r:id="rId13"/>
    <p:sldId id="259" r:id="rId14"/>
    <p:sldId id="291" r:id="rId15"/>
    <p:sldId id="292" r:id="rId16"/>
    <p:sldId id="262" r:id="rId17"/>
    <p:sldId id="274" r:id="rId18"/>
    <p:sldId id="284" r:id="rId19"/>
    <p:sldId id="273" r:id="rId20"/>
    <p:sldId id="263" r:id="rId21"/>
    <p:sldId id="265" r:id="rId22"/>
    <p:sldId id="285" r:id="rId23"/>
    <p:sldId id="272" r:id="rId2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0B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A61D9B-E576-4541-ABB3-10491B39D233}"/>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AT"/>
          </a:p>
        </p:txBody>
      </p:sp>
      <p:sp>
        <p:nvSpPr>
          <p:cNvPr id="3" name="Untertitel 2">
            <a:extLst>
              <a:ext uri="{FF2B5EF4-FFF2-40B4-BE49-F238E27FC236}">
                <a16:creationId xmlns:a16="http://schemas.microsoft.com/office/drawing/2014/main" id="{48BCA5B7-E4FD-465F-9B79-9D17C04C77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AT"/>
          </a:p>
        </p:txBody>
      </p:sp>
      <p:sp>
        <p:nvSpPr>
          <p:cNvPr id="4" name="Datumsplatzhalter 3">
            <a:extLst>
              <a:ext uri="{FF2B5EF4-FFF2-40B4-BE49-F238E27FC236}">
                <a16:creationId xmlns:a16="http://schemas.microsoft.com/office/drawing/2014/main" id="{3AC04CD3-BFEC-47B2-94E6-29273D180F81}"/>
              </a:ext>
            </a:extLst>
          </p:cNvPr>
          <p:cNvSpPr>
            <a:spLocks noGrp="1"/>
          </p:cNvSpPr>
          <p:nvPr>
            <p:ph type="dt" sz="half" idx="10"/>
          </p:nvPr>
        </p:nvSpPr>
        <p:spPr/>
        <p:txBody>
          <a:bodyPr/>
          <a:lstStyle/>
          <a:p>
            <a:fld id="{410CFB2D-0536-4498-9A99-FE593AEC1211}" type="datetimeFigureOut">
              <a:rPr lang="de-AT" smtClean="0"/>
              <a:t>03.03.2021</a:t>
            </a:fld>
            <a:endParaRPr lang="de-AT"/>
          </a:p>
        </p:txBody>
      </p:sp>
      <p:sp>
        <p:nvSpPr>
          <p:cNvPr id="5" name="Fußzeilenplatzhalter 4">
            <a:extLst>
              <a:ext uri="{FF2B5EF4-FFF2-40B4-BE49-F238E27FC236}">
                <a16:creationId xmlns:a16="http://schemas.microsoft.com/office/drawing/2014/main" id="{474CC730-6DFF-452E-90CC-71924C1BDF75}"/>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A71044FC-7701-4BBB-901E-B0C3C7CF790C}"/>
              </a:ext>
            </a:extLst>
          </p:cNvPr>
          <p:cNvSpPr>
            <a:spLocks noGrp="1"/>
          </p:cNvSpPr>
          <p:nvPr>
            <p:ph type="sldNum" sz="quarter" idx="12"/>
          </p:nvPr>
        </p:nvSpPr>
        <p:spPr/>
        <p:txBody>
          <a:bodyPr/>
          <a:lstStyle/>
          <a:p>
            <a:fld id="{7E7476CB-9D67-4C42-AFC4-3575592CE411}" type="slidenum">
              <a:rPr lang="de-AT" smtClean="0"/>
              <a:t>‹Nr.›</a:t>
            </a:fld>
            <a:endParaRPr lang="de-AT"/>
          </a:p>
        </p:txBody>
      </p:sp>
    </p:spTree>
    <p:extLst>
      <p:ext uri="{BB962C8B-B14F-4D97-AF65-F5344CB8AC3E}">
        <p14:creationId xmlns:p14="http://schemas.microsoft.com/office/powerpoint/2010/main" val="1884500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4161D7-F4ED-4EE2-A563-D641AACEE98F}"/>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id="{EAA04639-EFBF-43E5-959F-4F92FEA58C0D}"/>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A659070C-0149-4D41-AADB-43E18EA5A6E9}"/>
              </a:ext>
            </a:extLst>
          </p:cNvPr>
          <p:cNvSpPr>
            <a:spLocks noGrp="1"/>
          </p:cNvSpPr>
          <p:nvPr>
            <p:ph type="dt" sz="half" idx="10"/>
          </p:nvPr>
        </p:nvSpPr>
        <p:spPr/>
        <p:txBody>
          <a:bodyPr/>
          <a:lstStyle/>
          <a:p>
            <a:fld id="{410CFB2D-0536-4498-9A99-FE593AEC1211}" type="datetimeFigureOut">
              <a:rPr lang="de-AT" smtClean="0"/>
              <a:t>03.03.2021</a:t>
            </a:fld>
            <a:endParaRPr lang="de-AT"/>
          </a:p>
        </p:txBody>
      </p:sp>
      <p:sp>
        <p:nvSpPr>
          <p:cNvPr id="5" name="Fußzeilenplatzhalter 4">
            <a:extLst>
              <a:ext uri="{FF2B5EF4-FFF2-40B4-BE49-F238E27FC236}">
                <a16:creationId xmlns:a16="http://schemas.microsoft.com/office/drawing/2014/main" id="{492C98BC-6337-4415-BA91-B347B0BE7734}"/>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D22FCED2-ACD8-4563-9480-ECBEE059DA94}"/>
              </a:ext>
            </a:extLst>
          </p:cNvPr>
          <p:cNvSpPr>
            <a:spLocks noGrp="1"/>
          </p:cNvSpPr>
          <p:nvPr>
            <p:ph type="sldNum" sz="quarter" idx="12"/>
          </p:nvPr>
        </p:nvSpPr>
        <p:spPr/>
        <p:txBody>
          <a:bodyPr/>
          <a:lstStyle/>
          <a:p>
            <a:fld id="{7E7476CB-9D67-4C42-AFC4-3575592CE411}" type="slidenum">
              <a:rPr lang="de-AT" smtClean="0"/>
              <a:t>‹Nr.›</a:t>
            </a:fld>
            <a:endParaRPr lang="de-AT"/>
          </a:p>
        </p:txBody>
      </p:sp>
    </p:spTree>
    <p:extLst>
      <p:ext uri="{BB962C8B-B14F-4D97-AF65-F5344CB8AC3E}">
        <p14:creationId xmlns:p14="http://schemas.microsoft.com/office/powerpoint/2010/main" val="973287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D4DDE18D-10A4-4CD5-9C10-CB03CE55F02E}"/>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id="{1F748341-0A19-49D9-968F-58A98279FC26}"/>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54D58487-58DF-4AD2-98B6-C748CEB1017C}"/>
              </a:ext>
            </a:extLst>
          </p:cNvPr>
          <p:cNvSpPr>
            <a:spLocks noGrp="1"/>
          </p:cNvSpPr>
          <p:nvPr>
            <p:ph type="dt" sz="half" idx="10"/>
          </p:nvPr>
        </p:nvSpPr>
        <p:spPr/>
        <p:txBody>
          <a:bodyPr/>
          <a:lstStyle/>
          <a:p>
            <a:fld id="{410CFB2D-0536-4498-9A99-FE593AEC1211}" type="datetimeFigureOut">
              <a:rPr lang="de-AT" smtClean="0"/>
              <a:t>03.03.2021</a:t>
            </a:fld>
            <a:endParaRPr lang="de-AT"/>
          </a:p>
        </p:txBody>
      </p:sp>
      <p:sp>
        <p:nvSpPr>
          <p:cNvPr id="5" name="Fußzeilenplatzhalter 4">
            <a:extLst>
              <a:ext uri="{FF2B5EF4-FFF2-40B4-BE49-F238E27FC236}">
                <a16:creationId xmlns:a16="http://schemas.microsoft.com/office/drawing/2014/main" id="{80FC867C-E72B-4C54-B1D0-300102BFAA4F}"/>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25C02D0A-4B97-4BA3-839A-047101BD5166}"/>
              </a:ext>
            </a:extLst>
          </p:cNvPr>
          <p:cNvSpPr>
            <a:spLocks noGrp="1"/>
          </p:cNvSpPr>
          <p:nvPr>
            <p:ph type="sldNum" sz="quarter" idx="12"/>
          </p:nvPr>
        </p:nvSpPr>
        <p:spPr/>
        <p:txBody>
          <a:bodyPr/>
          <a:lstStyle/>
          <a:p>
            <a:fld id="{7E7476CB-9D67-4C42-AFC4-3575592CE411}" type="slidenum">
              <a:rPr lang="de-AT" smtClean="0"/>
              <a:t>‹Nr.›</a:t>
            </a:fld>
            <a:endParaRPr lang="de-AT"/>
          </a:p>
        </p:txBody>
      </p:sp>
    </p:spTree>
    <p:extLst>
      <p:ext uri="{BB962C8B-B14F-4D97-AF65-F5344CB8AC3E}">
        <p14:creationId xmlns:p14="http://schemas.microsoft.com/office/powerpoint/2010/main" val="2869626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257286-D5A0-444D-A889-04EE0369E640}"/>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E741E44F-16AE-4A22-94F2-7A1F85932542}"/>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4205D2CB-C1F6-4163-B264-526E06A96C51}"/>
              </a:ext>
            </a:extLst>
          </p:cNvPr>
          <p:cNvSpPr>
            <a:spLocks noGrp="1"/>
          </p:cNvSpPr>
          <p:nvPr>
            <p:ph type="dt" sz="half" idx="10"/>
          </p:nvPr>
        </p:nvSpPr>
        <p:spPr/>
        <p:txBody>
          <a:bodyPr/>
          <a:lstStyle/>
          <a:p>
            <a:fld id="{410CFB2D-0536-4498-9A99-FE593AEC1211}" type="datetimeFigureOut">
              <a:rPr lang="de-AT" smtClean="0"/>
              <a:t>03.03.2021</a:t>
            </a:fld>
            <a:endParaRPr lang="de-AT"/>
          </a:p>
        </p:txBody>
      </p:sp>
      <p:sp>
        <p:nvSpPr>
          <p:cNvPr id="5" name="Fußzeilenplatzhalter 4">
            <a:extLst>
              <a:ext uri="{FF2B5EF4-FFF2-40B4-BE49-F238E27FC236}">
                <a16:creationId xmlns:a16="http://schemas.microsoft.com/office/drawing/2014/main" id="{B3C92EF8-DFDC-4A7E-B5FD-07FBDA650D74}"/>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06BEF499-C50A-4638-9A54-3D23EBBFA0DA}"/>
              </a:ext>
            </a:extLst>
          </p:cNvPr>
          <p:cNvSpPr>
            <a:spLocks noGrp="1"/>
          </p:cNvSpPr>
          <p:nvPr>
            <p:ph type="sldNum" sz="quarter" idx="12"/>
          </p:nvPr>
        </p:nvSpPr>
        <p:spPr/>
        <p:txBody>
          <a:bodyPr/>
          <a:lstStyle/>
          <a:p>
            <a:fld id="{7E7476CB-9D67-4C42-AFC4-3575592CE411}" type="slidenum">
              <a:rPr lang="de-AT" smtClean="0"/>
              <a:t>‹Nr.›</a:t>
            </a:fld>
            <a:endParaRPr lang="de-AT"/>
          </a:p>
        </p:txBody>
      </p:sp>
    </p:spTree>
    <p:extLst>
      <p:ext uri="{BB962C8B-B14F-4D97-AF65-F5344CB8AC3E}">
        <p14:creationId xmlns:p14="http://schemas.microsoft.com/office/powerpoint/2010/main" val="1657360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DC8026-07CE-49A1-AC3C-565F2E91A222}"/>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AT"/>
          </a:p>
        </p:txBody>
      </p:sp>
      <p:sp>
        <p:nvSpPr>
          <p:cNvPr id="3" name="Textplatzhalter 2">
            <a:extLst>
              <a:ext uri="{FF2B5EF4-FFF2-40B4-BE49-F238E27FC236}">
                <a16:creationId xmlns:a16="http://schemas.microsoft.com/office/drawing/2014/main" id="{1DD43D97-CA7A-457E-8356-05EAA7EEB3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D10679F5-F241-4A37-B4A6-DF6B34DA52FD}"/>
              </a:ext>
            </a:extLst>
          </p:cNvPr>
          <p:cNvSpPr>
            <a:spLocks noGrp="1"/>
          </p:cNvSpPr>
          <p:nvPr>
            <p:ph type="dt" sz="half" idx="10"/>
          </p:nvPr>
        </p:nvSpPr>
        <p:spPr/>
        <p:txBody>
          <a:bodyPr/>
          <a:lstStyle/>
          <a:p>
            <a:fld id="{410CFB2D-0536-4498-9A99-FE593AEC1211}" type="datetimeFigureOut">
              <a:rPr lang="de-AT" smtClean="0"/>
              <a:t>03.03.2021</a:t>
            </a:fld>
            <a:endParaRPr lang="de-AT"/>
          </a:p>
        </p:txBody>
      </p:sp>
      <p:sp>
        <p:nvSpPr>
          <p:cNvPr id="5" name="Fußzeilenplatzhalter 4">
            <a:extLst>
              <a:ext uri="{FF2B5EF4-FFF2-40B4-BE49-F238E27FC236}">
                <a16:creationId xmlns:a16="http://schemas.microsoft.com/office/drawing/2014/main" id="{56AED174-CC85-4F7D-9442-3597ECA56034}"/>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A5B4EF3B-7D79-4234-9B11-EECB24F0EFAA}"/>
              </a:ext>
            </a:extLst>
          </p:cNvPr>
          <p:cNvSpPr>
            <a:spLocks noGrp="1"/>
          </p:cNvSpPr>
          <p:nvPr>
            <p:ph type="sldNum" sz="quarter" idx="12"/>
          </p:nvPr>
        </p:nvSpPr>
        <p:spPr/>
        <p:txBody>
          <a:bodyPr/>
          <a:lstStyle/>
          <a:p>
            <a:fld id="{7E7476CB-9D67-4C42-AFC4-3575592CE411}" type="slidenum">
              <a:rPr lang="de-AT" smtClean="0"/>
              <a:t>‹Nr.›</a:t>
            </a:fld>
            <a:endParaRPr lang="de-AT"/>
          </a:p>
        </p:txBody>
      </p:sp>
    </p:spTree>
    <p:extLst>
      <p:ext uri="{BB962C8B-B14F-4D97-AF65-F5344CB8AC3E}">
        <p14:creationId xmlns:p14="http://schemas.microsoft.com/office/powerpoint/2010/main" val="2795352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CBDB05-1C28-4A0D-A565-88192C78BA7A}"/>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A47025FF-1D32-4C7E-BAFB-FEEF37F232A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62D7EC19-FD63-4C6F-87F1-AD928462D92D}"/>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36D4825B-35CE-4D2E-9C89-A546C9C50DFB}"/>
              </a:ext>
            </a:extLst>
          </p:cNvPr>
          <p:cNvSpPr>
            <a:spLocks noGrp="1"/>
          </p:cNvSpPr>
          <p:nvPr>
            <p:ph type="dt" sz="half" idx="10"/>
          </p:nvPr>
        </p:nvSpPr>
        <p:spPr/>
        <p:txBody>
          <a:bodyPr/>
          <a:lstStyle/>
          <a:p>
            <a:fld id="{410CFB2D-0536-4498-9A99-FE593AEC1211}" type="datetimeFigureOut">
              <a:rPr lang="de-AT" smtClean="0"/>
              <a:t>03.03.2021</a:t>
            </a:fld>
            <a:endParaRPr lang="de-AT"/>
          </a:p>
        </p:txBody>
      </p:sp>
      <p:sp>
        <p:nvSpPr>
          <p:cNvPr id="6" name="Fußzeilenplatzhalter 5">
            <a:extLst>
              <a:ext uri="{FF2B5EF4-FFF2-40B4-BE49-F238E27FC236}">
                <a16:creationId xmlns:a16="http://schemas.microsoft.com/office/drawing/2014/main" id="{99A62413-7563-482A-876B-0DDFD48FED89}"/>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20B20BFE-D467-4903-A031-FE6EADE9EADE}"/>
              </a:ext>
            </a:extLst>
          </p:cNvPr>
          <p:cNvSpPr>
            <a:spLocks noGrp="1"/>
          </p:cNvSpPr>
          <p:nvPr>
            <p:ph type="sldNum" sz="quarter" idx="12"/>
          </p:nvPr>
        </p:nvSpPr>
        <p:spPr/>
        <p:txBody>
          <a:bodyPr/>
          <a:lstStyle/>
          <a:p>
            <a:fld id="{7E7476CB-9D67-4C42-AFC4-3575592CE411}" type="slidenum">
              <a:rPr lang="de-AT" smtClean="0"/>
              <a:t>‹Nr.›</a:t>
            </a:fld>
            <a:endParaRPr lang="de-AT"/>
          </a:p>
        </p:txBody>
      </p:sp>
    </p:spTree>
    <p:extLst>
      <p:ext uri="{BB962C8B-B14F-4D97-AF65-F5344CB8AC3E}">
        <p14:creationId xmlns:p14="http://schemas.microsoft.com/office/powerpoint/2010/main" val="907544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A2983F-FB42-4255-AF5C-79A4500D28C7}"/>
              </a:ext>
            </a:extLst>
          </p:cNvPr>
          <p:cNvSpPr>
            <a:spLocks noGrp="1"/>
          </p:cNvSpPr>
          <p:nvPr>
            <p:ph type="title"/>
          </p:nvPr>
        </p:nvSpPr>
        <p:spPr>
          <a:xfrm>
            <a:off x="839788" y="365125"/>
            <a:ext cx="105156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id="{9C929E18-8B5C-4B7B-ABF9-76FF9FC132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6DA221E0-B22C-41F9-8EBB-C749F2611B99}"/>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0245F2A3-8658-451B-804A-CD4C4BB8FE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6145D4A8-D9B6-4D0F-8FA7-A457EFD6C17C}"/>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975E9607-996E-49B9-92C2-B309FC38FD05}"/>
              </a:ext>
            </a:extLst>
          </p:cNvPr>
          <p:cNvSpPr>
            <a:spLocks noGrp="1"/>
          </p:cNvSpPr>
          <p:nvPr>
            <p:ph type="dt" sz="half" idx="10"/>
          </p:nvPr>
        </p:nvSpPr>
        <p:spPr/>
        <p:txBody>
          <a:bodyPr/>
          <a:lstStyle/>
          <a:p>
            <a:fld id="{410CFB2D-0536-4498-9A99-FE593AEC1211}" type="datetimeFigureOut">
              <a:rPr lang="de-AT" smtClean="0"/>
              <a:t>03.03.2021</a:t>
            </a:fld>
            <a:endParaRPr lang="de-AT"/>
          </a:p>
        </p:txBody>
      </p:sp>
      <p:sp>
        <p:nvSpPr>
          <p:cNvPr id="8" name="Fußzeilenplatzhalter 7">
            <a:extLst>
              <a:ext uri="{FF2B5EF4-FFF2-40B4-BE49-F238E27FC236}">
                <a16:creationId xmlns:a16="http://schemas.microsoft.com/office/drawing/2014/main" id="{05B7AE9F-FFDF-4CB3-B7F1-D4A2B8801D8E}"/>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id="{D1F95BB0-6B9E-4586-AD17-4B714E57011B}"/>
              </a:ext>
            </a:extLst>
          </p:cNvPr>
          <p:cNvSpPr>
            <a:spLocks noGrp="1"/>
          </p:cNvSpPr>
          <p:nvPr>
            <p:ph type="sldNum" sz="quarter" idx="12"/>
          </p:nvPr>
        </p:nvSpPr>
        <p:spPr/>
        <p:txBody>
          <a:bodyPr/>
          <a:lstStyle/>
          <a:p>
            <a:fld id="{7E7476CB-9D67-4C42-AFC4-3575592CE411}" type="slidenum">
              <a:rPr lang="de-AT" smtClean="0"/>
              <a:t>‹Nr.›</a:t>
            </a:fld>
            <a:endParaRPr lang="de-AT"/>
          </a:p>
        </p:txBody>
      </p:sp>
    </p:spTree>
    <p:extLst>
      <p:ext uri="{BB962C8B-B14F-4D97-AF65-F5344CB8AC3E}">
        <p14:creationId xmlns:p14="http://schemas.microsoft.com/office/powerpoint/2010/main" val="3492081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F46852-45D5-4C9C-9E8C-5FC6BC307D4C}"/>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id="{1EB52FFC-CAE4-4CA4-8A4A-6E6D6FDDDBEF}"/>
              </a:ext>
            </a:extLst>
          </p:cNvPr>
          <p:cNvSpPr>
            <a:spLocks noGrp="1"/>
          </p:cNvSpPr>
          <p:nvPr>
            <p:ph type="dt" sz="half" idx="10"/>
          </p:nvPr>
        </p:nvSpPr>
        <p:spPr/>
        <p:txBody>
          <a:bodyPr/>
          <a:lstStyle/>
          <a:p>
            <a:fld id="{410CFB2D-0536-4498-9A99-FE593AEC1211}" type="datetimeFigureOut">
              <a:rPr lang="de-AT" smtClean="0"/>
              <a:t>03.03.2021</a:t>
            </a:fld>
            <a:endParaRPr lang="de-AT"/>
          </a:p>
        </p:txBody>
      </p:sp>
      <p:sp>
        <p:nvSpPr>
          <p:cNvPr id="4" name="Fußzeilenplatzhalter 3">
            <a:extLst>
              <a:ext uri="{FF2B5EF4-FFF2-40B4-BE49-F238E27FC236}">
                <a16:creationId xmlns:a16="http://schemas.microsoft.com/office/drawing/2014/main" id="{3836F280-5610-4D18-9E19-FBA63B73CFE7}"/>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id="{C43BE091-0671-410A-9F47-6A51E26A406A}"/>
              </a:ext>
            </a:extLst>
          </p:cNvPr>
          <p:cNvSpPr>
            <a:spLocks noGrp="1"/>
          </p:cNvSpPr>
          <p:nvPr>
            <p:ph type="sldNum" sz="quarter" idx="12"/>
          </p:nvPr>
        </p:nvSpPr>
        <p:spPr/>
        <p:txBody>
          <a:bodyPr/>
          <a:lstStyle/>
          <a:p>
            <a:fld id="{7E7476CB-9D67-4C42-AFC4-3575592CE411}" type="slidenum">
              <a:rPr lang="de-AT" smtClean="0"/>
              <a:t>‹Nr.›</a:t>
            </a:fld>
            <a:endParaRPr lang="de-AT"/>
          </a:p>
        </p:txBody>
      </p:sp>
    </p:spTree>
    <p:extLst>
      <p:ext uri="{BB962C8B-B14F-4D97-AF65-F5344CB8AC3E}">
        <p14:creationId xmlns:p14="http://schemas.microsoft.com/office/powerpoint/2010/main" val="504227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62836A3C-BFD7-4B59-9E39-38BF31F5A1DF}"/>
              </a:ext>
            </a:extLst>
          </p:cNvPr>
          <p:cNvSpPr>
            <a:spLocks noGrp="1"/>
          </p:cNvSpPr>
          <p:nvPr>
            <p:ph type="dt" sz="half" idx="10"/>
          </p:nvPr>
        </p:nvSpPr>
        <p:spPr/>
        <p:txBody>
          <a:bodyPr/>
          <a:lstStyle/>
          <a:p>
            <a:fld id="{410CFB2D-0536-4498-9A99-FE593AEC1211}" type="datetimeFigureOut">
              <a:rPr lang="de-AT" smtClean="0"/>
              <a:t>03.03.2021</a:t>
            </a:fld>
            <a:endParaRPr lang="de-AT"/>
          </a:p>
        </p:txBody>
      </p:sp>
      <p:sp>
        <p:nvSpPr>
          <p:cNvPr id="3" name="Fußzeilenplatzhalter 2">
            <a:extLst>
              <a:ext uri="{FF2B5EF4-FFF2-40B4-BE49-F238E27FC236}">
                <a16:creationId xmlns:a16="http://schemas.microsoft.com/office/drawing/2014/main" id="{38FB67BE-ABCF-4ED5-B39D-52B515224231}"/>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id="{9E9B7513-AC25-4C3E-A437-B3F7EE63BFAF}"/>
              </a:ext>
            </a:extLst>
          </p:cNvPr>
          <p:cNvSpPr>
            <a:spLocks noGrp="1"/>
          </p:cNvSpPr>
          <p:nvPr>
            <p:ph type="sldNum" sz="quarter" idx="12"/>
          </p:nvPr>
        </p:nvSpPr>
        <p:spPr/>
        <p:txBody>
          <a:bodyPr/>
          <a:lstStyle/>
          <a:p>
            <a:fld id="{7E7476CB-9D67-4C42-AFC4-3575592CE411}" type="slidenum">
              <a:rPr lang="de-AT" smtClean="0"/>
              <a:t>‹Nr.›</a:t>
            </a:fld>
            <a:endParaRPr lang="de-AT"/>
          </a:p>
        </p:txBody>
      </p:sp>
    </p:spTree>
    <p:extLst>
      <p:ext uri="{BB962C8B-B14F-4D97-AF65-F5344CB8AC3E}">
        <p14:creationId xmlns:p14="http://schemas.microsoft.com/office/powerpoint/2010/main" val="431386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BCF5AB-88CF-4B57-B39D-92FB44F1D82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Inhaltsplatzhalter 2">
            <a:extLst>
              <a:ext uri="{FF2B5EF4-FFF2-40B4-BE49-F238E27FC236}">
                <a16:creationId xmlns:a16="http://schemas.microsoft.com/office/drawing/2014/main" id="{B0D6B600-0CEC-4529-87D9-9F1B11C4E9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74A9065F-3ABD-4183-90CE-61D8161CCE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C3D3520-DF4F-4230-AC0E-1EF41A6200C6}"/>
              </a:ext>
            </a:extLst>
          </p:cNvPr>
          <p:cNvSpPr>
            <a:spLocks noGrp="1"/>
          </p:cNvSpPr>
          <p:nvPr>
            <p:ph type="dt" sz="half" idx="10"/>
          </p:nvPr>
        </p:nvSpPr>
        <p:spPr/>
        <p:txBody>
          <a:bodyPr/>
          <a:lstStyle/>
          <a:p>
            <a:fld id="{410CFB2D-0536-4498-9A99-FE593AEC1211}" type="datetimeFigureOut">
              <a:rPr lang="de-AT" smtClean="0"/>
              <a:t>03.03.2021</a:t>
            </a:fld>
            <a:endParaRPr lang="de-AT"/>
          </a:p>
        </p:txBody>
      </p:sp>
      <p:sp>
        <p:nvSpPr>
          <p:cNvPr id="6" name="Fußzeilenplatzhalter 5">
            <a:extLst>
              <a:ext uri="{FF2B5EF4-FFF2-40B4-BE49-F238E27FC236}">
                <a16:creationId xmlns:a16="http://schemas.microsoft.com/office/drawing/2014/main" id="{8343FAB0-9D70-4E10-AF0E-B09E396F3E87}"/>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CFCE2BA8-767F-4809-B5A0-05B4AAEB5824}"/>
              </a:ext>
            </a:extLst>
          </p:cNvPr>
          <p:cNvSpPr>
            <a:spLocks noGrp="1"/>
          </p:cNvSpPr>
          <p:nvPr>
            <p:ph type="sldNum" sz="quarter" idx="12"/>
          </p:nvPr>
        </p:nvSpPr>
        <p:spPr/>
        <p:txBody>
          <a:bodyPr/>
          <a:lstStyle/>
          <a:p>
            <a:fld id="{7E7476CB-9D67-4C42-AFC4-3575592CE411}" type="slidenum">
              <a:rPr lang="de-AT" smtClean="0"/>
              <a:t>‹Nr.›</a:t>
            </a:fld>
            <a:endParaRPr lang="de-AT"/>
          </a:p>
        </p:txBody>
      </p:sp>
    </p:spTree>
    <p:extLst>
      <p:ext uri="{BB962C8B-B14F-4D97-AF65-F5344CB8AC3E}">
        <p14:creationId xmlns:p14="http://schemas.microsoft.com/office/powerpoint/2010/main" val="803508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7B29BD-E029-4ACA-B154-2F9BA1B8C12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Bildplatzhalter 2">
            <a:extLst>
              <a:ext uri="{FF2B5EF4-FFF2-40B4-BE49-F238E27FC236}">
                <a16:creationId xmlns:a16="http://schemas.microsoft.com/office/drawing/2014/main" id="{5F8EBFD0-7A25-4771-B66D-425D27DC83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DF6220EE-2CA6-46C0-9CD1-51196DCDB5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B6423007-B482-4DE2-B47D-8599713C526E}"/>
              </a:ext>
            </a:extLst>
          </p:cNvPr>
          <p:cNvSpPr>
            <a:spLocks noGrp="1"/>
          </p:cNvSpPr>
          <p:nvPr>
            <p:ph type="dt" sz="half" idx="10"/>
          </p:nvPr>
        </p:nvSpPr>
        <p:spPr/>
        <p:txBody>
          <a:bodyPr/>
          <a:lstStyle/>
          <a:p>
            <a:fld id="{410CFB2D-0536-4498-9A99-FE593AEC1211}" type="datetimeFigureOut">
              <a:rPr lang="de-AT" smtClean="0"/>
              <a:t>03.03.2021</a:t>
            </a:fld>
            <a:endParaRPr lang="de-AT"/>
          </a:p>
        </p:txBody>
      </p:sp>
      <p:sp>
        <p:nvSpPr>
          <p:cNvPr id="6" name="Fußzeilenplatzhalter 5">
            <a:extLst>
              <a:ext uri="{FF2B5EF4-FFF2-40B4-BE49-F238E27FC236}">
                <a16:creationId xmlns:a16="http://schemas.microsoft.com/office/drawing/2014/main" id="{CC69BE45-421F-467F-BDD7-6D80F66997EF}"/>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0D5A0A6B-DC4F-4644-84C2-DC79ADFADC75}"/>
              </a:ext>
            </a:extLst>
          </p:cNvPr>
          <p:cNvSpPr>
            <a:spLocks noGrp="1"/>
          </p:cNvSpPr>
          <p:nvPr>
            <p:ph type="sldNum" sz="quarter" idx="12"/>
          </p:nvPr>
        </p:nvSpPr>
        <p:spPr/>
        <p:txBody>
          <a:bodyPr/>
          <a:lstStyle/>
          <a:p>
            <a:fld id="{7E7476CB-9D67-4C42-AFC4-3575592CE411}" type="slidenum">
              <a:rPr lang="de-AT" smtClean="0"/>
              <a:t>‹Nr.›</a:t>
            </a:fld>
            <a:endParaRPr lang="de-AT"/>
          </a:p>
        </p:txBody>
      </p:sp>
    </p:spTree>
    <p:extLst>
      <p:ext uri="{BB962C8B-B14F-4D97-AF65-F5344CB8AC3E}">
        <p14:creationId xmlns:p14="http://schemas.microsoft.com/office/powerpoint/2010/main" val="2392049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pixabay.com/sk/illustrations/mapa-blaho%C5%BEelanie-r%C3%A1m-hrana-2450477/"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extLst>
              <a:ext uri="{837473B0-CC2E-450A-ABE3-18F120FF3D39}">
                <a1611:picAttrSrcUrl xmlns:a1611="http://schemas.microsoft.com/office/drawing/2016/11/main" r:id="rId14"/>
              </a:ext>
            </a:extLst>
          </a:blip>
          <a:srcRect/>
          <a:stretch>
            <a:fillRect t="-6000" b="-6000"/>
          </a:stretch>
        </a:blipFill>
        <a:effectLst/>
      </p:bgPr>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4EF04A86-FE82-4EE4-AA43-D54BF84AC9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id="{6396E5BD-FB52-4F4D-951D-5A5304807E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D5FFAFDA-9C5E-47FF-BCE2-852C57CAE7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0CFB2D-0536-4498-9A99-FE593AEC1211}" type="datetimeFigureOut">
              <a:rPr lang="de-AT" smtClean="0"/>
              <a:t>03.03.2021</a:t>
            </a:fld>
            <a:endParaRPr lang="de-AT"/>
          </a:p>
        </p:txBody>
      </p:sp>
      <p:sp>
        <p:nvSpPr>
          <p:cNvPr id="5" name="Fußzeilenplatzhalter 4">
            <a:extLst>
              <a:ext uri="{FF2B5EF4-FFF2-40B4-BE49-F238E27FC236}">
                <a16:creationId xmlns:a16="http://schemas.microsoft.com/office/drawing/2014/main" id="{820A4F1B-56B0-44A4-B327-ED9E2F78CB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id="{003BE0DB-1F1C-4201-BE01-A4012F6373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7476CB-9D67-4C42-AFC4-3575592CE411}" type="slidenum">
              <a:rPr lang="de-AT" smtClean="0"/>
              <a:t>‹Nr.›</a:t>
            </a:fld>
            <a:endParaRPr lang="de-AT"/>
          </a:p>
        </p:txBody>
      </p:sp>
    </p:spTree>
    <p:extLst>
      <p:ext uri="{BB962C8B-B14F-4D97-AF65-F5344CB8AC3E}">
        <p14:creationId xmlns:p14="http://schemas.microsoft.com/office/powerpoint/2010/main" val="1509019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ideo" Target="https://www.youtube.com/embed/B3oyxZ8ZJkU?feature=oembed"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DoYX2gt2NOg?feature=oembed"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hc2uRpCh_g?feature=oembed"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15870A-9827-4109-9F67-C62A9A3632B3}"/>
              </a:ext>
            </a:extLst>
          </p:cNvPr>
          <p:cNvSpPr>
            <a:spLocks noGrp="1"/>
          </p:cNvSpPr>
          <p:nvPr>
            <p:ph type="ctrTitle"/>
          </p:nvPr>
        </p:nvSpPr>
        <p:spPr>
          <a:xfrm>
            <a:off x="742950" y="531813"/>
            <a:ext cx="9144000" cy="2387600"/>
          </a:xfrm>
        </p:spPr>
        <p:txBody>
          <a:bodyPr>
            <a:normAutofit/>
          </a:bodyPr>
          <a:lstStyle/>
          <a:p>
            <a:r>
              <a:rPr lang="de-AT" sz="11500" dirty="0">
                <a:solidFill>
                  <a:srgbClr val="CC90B2"/>
                </a:solidFill>
                <a:latin typeface="Aharoni" panose="02010803020104030203" pitchFamily="2" charset="-79"/>
                <a:cs typeface="Aharoni" panose="02010803020104030203" pitchFamily="2" charset="-79"/>
              </a:rPr>
              <a:t>ERZIEHUNG</a:t>
            </a:r>
          </a:p>
        </p:txBody>
      </p:sp>
    </p:spTree>
    <p:extLst>
      <p:ext uri="{BB962C8B-B14F-4D97-AF65-F5344CB8AC3E}">
        <p14:creationId xmlns:p14="http://schemas.microsoft.com/office/powerpoint/2010/main" val="90143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52C51B1C-99C0-46C5-B298-15D8CB9A4D35}"/>
              </a:ext>
            </a:extLst>
          </p:cNvPr>
          <p:cNvSpPr txBox="1"/>
          <p:nvPr/>
        </p:nvSpPr>
        <p:spPr>
          <a:xfrm>
            <a:off x="408373" y="692458"/>
            <a:ext cx="11097087" cy="5016758"/>
          </a:xfrm>
          <a:prstGeom prst="rect">
            <a:avLst/>
          </a:prstGeom>
          <a:noFill/>
        </p:spPr>
        <p:txBody>
          <a:bodyPr wrap="square">
            <a:spAutoFit/>
          </a:bodyPr>
          <a:lstStyle/>
          <a:p>
            <a:pPr algn="ctr"/>
            <a:r>
              <a:rPr lang="de-AT" sz="2000" dirty="0"/>
              <a:t>Seit den Tagen Adams bis heute wurden die Religionen Gottes offenbart; eine folgte der andern, und jede erfüllte ihre Aufgabe, belebte die Menschheit, gab ihr Erziehung und Erleuchtung. Sie erlösten das Volk aus dem Dunkel der stofflichen Welt und führten es in den Glanz des Gottesreiches. Jeder nachfolgende Glaube, jedes neu offenbarte Gesetz blieb jahrhundertelang ein überaus fruchtbarer Baum, dem das Glück der Menschheit anvertraut war. Aber im Laufe der Jahrhunderte alterte er, blühte nicht mehr und brachte keine Frucht mehr hervor. Deshalb wurde er wieder verjüngt.</a:t>
            </a:r>
            <a:br>
              <a:rPr lang="de-AT" sz="2000" dirty="0"/>
            </a:br>
            <a:endParaRPr lang="de-AT" sz="2000" dirty="0"/>
          </a:p>
          <a:p>
            <a:pPr algn="ctr"/>
            <a:r>
              <a:rPr lang="de-AT" sz="2000" dirty="0"/>
              <a:t>Gottes Religion ist eine einzige Religion, aber sie muss immer wieder erneuert werden. Moses zum Beispiel wurde zu den Menschen gesandt; Er gab ein Gesetz, und durch dieses Mosaische Gesetz wurden die Kinder Israels aus ihrer Unwissenheit befreit und ins Licht geführt. Sie wurden aus ihrem Elend emporgehoben und erlangten unvergängliche Herrlichkeit. Und doch, als die langen Jahre vergingen, verblasste dieser Glanz, die Pracht verschwand, der helle Tag wurde zur Nacht, und als die Nacht stockdunkel war, ging der Stern des Messias auf, so daß wieder eine Herrlichkeit über der Welt leuchtete.</a:t>
            </a:r>
            <a:br>
              <a:rPr lang="de-AT" sz="2000" dirty="0"/>
            </a:br>
            <a:endParaRPr lang="de-AT" sz="2000" dirty="0"/>
          </a:p>
          <a:p>
            <a:pPr algn="ctr"/>
            <a:r>
              <a:rPr lang="de-AT" sz="2000" dirty="0"/>
              <a:t>Was wir sagen wollen, ist folgendes: Es gibt nur eine Religion Gottes. </a:t>
            </a:r>
          </a:p>
          <a:p>
            <a:pPr algn="ctr"/>
            <a:r>
              <a:rPr lang="de-AT" sz="2000" dirty="0"/>
              <a:t>Sie ist die Erzieherin der Menschheit, aber sie muss erneuert werden.</a:t>
            </a:r>
          </a:p>
        </p:txBody>
      </p:sp>
      <p:sp>
        <p:nvSpPr>
          <p:cNvPr id="2" name="Rechteck 1">
            <a:extLst>
              <a:ext uri="{FF2B5EF4-FFF2-40B4-BE49-F238E27FC236}">
                <a16:creationId xmlns:a16="http://schemas.microsoft.com/office/drawing/2014/main" id="{FD69B7B9-D056-49A1-A7BE-17E6B54C1684}"/>
              </a:ext>
            </a:extLst>
          </p:cNvPr>
          <p:cNvSpPr/>
          <p:nvPr/>
        </p:nvSpPr>
        <p:spPr>
          <a:xfrm>
            <a:off x="11527601" y="5934670"/>
            <a:ext cx="535724" cy="923330"/>
          </a:xfrm>
          <a:prstGeom prst="rect">
            <a:avLst/>
          </a:prstGeom>
          <a:noFill/>
        </p:spPr>
        <p:txBody>
          <a:bodyPr wrap="none" lIns="91440" tIns="45720" rIns="91440" bIns="45720">
            <a:spAutoFit/>
          </a:bodyPr>
          <a:lstStyle/>
          <a:p>
            <a:pPr algn="ctr"/>
            <a:r>
              <a:rPr lang="de-DE" sz="5400" dirty="0">
                <a:ln w="0"/>
                <a:effectLst>
                  <a:outerShdw blurRad="38100" dist="19050" dir="2700000" algn="tl" rotWithShape="0">
                    <a:schemeClr val="dk1">
                      <a:alpha val="40000"/>
                    </a:schemeClr>
                  </a:outerShdw>
                </a:effectLst>
              </a:rPr>
              <a:t>8</a:t>
            </a:r>
            <a:endParaRPr lang="de-DE"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98986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FAFC5DA4-DBE5-41E3-A7B4-CAD8D48B319B}"/>
              </a:ext>
            </a:extLst>
          </p:cNvPr>
          <p:cNvSpPr txBox="1"/>
          <p:nvPr/>
        </p:nvSpPr>
        <p:spPr>
          <a:xfrm>
            <a:off x="641412" y="570791"/>
            <a:ext cx="6025718" cy="5293757"/>
          </a:xfrm>
          <a:prstGeom prst="rect">
            <a:avLst/>
          </a:prstGeom>
          <a:noFill/>
        </p:spPr>
        <p:txBody>
          <a:bodyPr wrap="square">
            <a:spAutoFit/>
          </a:bodyPr>
          <a:lstStyle/>
          <a:p>
            <a:pPr algn="ctr"/>
            <a:r>
              <a:rPr lang="de-AT" sz="3200" dirty="0"/>
              <a:t>Alle Menschen wurden erschaffen, eine ständig fortschreitende Kultur voranzutragen. </a:t>
            </a:r>
          </a:p>
          <a:p>
            <a:pPr algn="ctr"/>
            <a:r>
              <a:rPr lang="de-AT" sz="3200" dirty="0"/>
              <a:t>Der Allmächtige bezeugt Mir: </a:t>
            </a:r>
          </a:p>
          <a:p>
            <a:pPr algn="ctr"/>
            <a:r>
              <a:rPr lang="de-AT" sz="3200" dirty="0"/>
              <a:t>Wie die Tiere auf dem Felde zu leben, ist des Menschen unwürdig. </a:t>
            </a:r>
          </a:p>
          <a:p>
            <a:pPr algn="ctr"/>
            <a:r>
              <a:rPr lang="de-AT" sz="3200" dirty="0"/>
              <a:t>Die Tugenden, die seiner Würde anstehen, sind Geduld, Erbarmen, Mitleid und Güte für alle Völker und Geschlechter der Erde.</a:t>
            </a:r>
          </a:p>
          <a:p>
            <a:pPr algn="ctr"/>
            <a:r>
              <a:rPr lang="de-AT" dirty="0"/>
              <a:t>Baha‘u‘llah, Ährenlese</a:t>
            </a:r>
          </a:p>
        </p:txBody>
      </p:sp>
      <p:sp>
        <p:nvSpPr>
          <p:cNvPr id="4" name="Rechteck 3">
            <a:extLst>
              <a:ext uri="{FF2B5EF4-FFF2-40B4-BE49-F238E27FC236}">
                <a16:creationId xmlns:a16="http://schemas.microsoft.com/office/drawing/2014/main" id="{C0F19CCD-1D45-4627-A6E7-821249042961}"/>
              </a:ext>
            </a:extLst>
          </p:cNvPr>
          <p:cNvSpPr/>
          <p:nvPr/>
        </p:nvSpPr>
        <p:spPr>
          <a:xfrm>
            <a:off x="11474336" y="5852578"/>
            <a:ext cx="535723"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9</a:t>
            </a:r>
          </a:p>
        </p:txBody>
      </p:sp>
    </p:spTree>
    <p:extLst>
      <p:ext uri="{BB962C8B-B14F-4D97-AF65-F5344CB8AC3E}">
        <p14:creationId xmlns:p14="http://schemas.microsoft.com/office/powerpoint/2010/main" val="6460080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A32D56C6-84A3-4EC4-AD71-B597318800FE}"/>
              </a:ext>
            </a:extLst>
          </p:cNvPr>
          <p:cNvSpPr txBox="1"/>
          <p:nvPr/>
        </p:nvSpPr>
        <p:spPr>
          <a:xfrm>
            <a:off x="576124" y="383405"/>
            <a:ext cx="7596325" cy="6217087"/>
          </a:xfrm>
          <a:prstGeom prst="rect">
            <a:avLst/>
          </a:prstGeom>
          <a:noFill/>
        </p:spPr>
        <p:txBody>
          <a:bodyPr wrap="square">
            <a:spAutoFit/>
          </a:bodyPr>
          <a:lstStyle/>
          <a:p>
            <a:pPr algn="ctr"/>
            <a:r>
              <a:rPr lang="de-AT" sz="2400" dirty="0"/>
              <a:t>Die Verschiedenheit der Charaktere aber, die durch Erziehung entsteht, ist sehr schwerwiegend, denn die Erziehung hat großen Einfluß. Durch sie wird der Unwissende gelehrt, der Feige mutig; durch Zucht wird der verwachsene Zweig gerade, die sauren, bitteren Früchte der Berge und Wälder werden süß und köstlich, und die fünfblättrige Blume wird hundertblättrig. Durch Erziehung werden wilde Völker kultiviert, und sogar die Tiere werden ans häusliche Leben gewöhnt. Erziehung muss als außerordentlich wichtig angesehen werden; denn wie Krankheiten in der körperlichen Welt sehr ansteckend sind, genauso sind Eigenschaften des Geistes und der Seele äußerst ansteckend. Erziehung hat einen allumfassenden Einfluß, und die durch sie verursachten Unterschiede </a:t>
            </a:r>
          </a:p>
          <a:p>
            <a:pPr algn="ctr"/>
            <a:r>
              <a:rPr lang="de-AT" sz="2400" dirty="0"/>
              <a:t>sind sehr groß.</a:t>
            </a:r>
          </a:p>
          <a:p>
            <a:pPr algn="ctr"/>
            <a:r>
              <a:rPr lang="de-AT" sz="2000" dirty="0"/>
              <a:t>Abdu´l-Baha, Beantwortete Fragen</a:t>
            </a:r>
            <a:br>
              <a:rPr lang="de-AT" dirty="0"/>
            </a:br>
            <a:endParaRPr lang="de-AT" dirty="0"/>
          </a:p>
        </p:txBody>
      </p:sp>
      <p:sp>
        <p:nvSpPr>
          <p:cNvPr id="2" name="Rechteck 1">
            <a:extLst>
              <a:ext uri="{FF2B5EF4-FFF2-40B4-BE49-F238E27FC236}">
                <a16:creationId xmlns:a16="http://schemas.microsoft.com/office/drawing/2014/main" id="{EFA14F0C-FA26-415D-830F-07FCBDB7F9E8}"/>
              </a:ext>
            </a:extLst>
          </p:cNvPr>
          <p:cNvSpPr/>
          <p:nvPr/>
        </p:nvSpPr>
        <p:spPr>
          <a:xfrm>
            <a:off x="11139009" y="5934670"/>
            <a:ext cx="886781"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10</a:t>
            </a:r>
          </a:p>
        </p:txBody>
      </p:sp>
    </p:spTree>
    <p:extLst>
      <p:ext uri="{BB962C8B-B14F-4D97-AF65-F5344CB8AC3E}">
        <p14:creationId xmlns:p14="http://schemas.microsoft.com/office/powerpoint/2010/main" val="1591434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CCD8C44C-AF5C-49BC-ABBC-F820255E0AC2}"/>
              </a:ext>
            </a:extLst>
          </p:cNvPr>
          <p:cNvSpPr txBox="1"/>
          <p:nvPr/>
        </p:nvSpPr>
        <p:spPr>
          <a:xfrm>
            <a:off x="542925" y="495300"/>
            <a:ext cx="7791450" cy="5539978"/>
          </a:xfrm>
          <a:prstGeom prst="rect">
            <a:avLst/>
          </a:prstGeom>
          <a:noFill/>
        </p:spPr>
        <p:txBody>
          <a:bodyPr wrap="square">
            <a:spAutoFit/>
          </a:bodyPr>
          <a:lstStyle/>
          <a:p>
            <a:pPr algn="ctr"/>
            <a:r>
              <a:rPr lang="de-AT" sz="2800" dirty="0"/>
              <a:t>Bittet den einen, wahren Gott, Er möge euch den Geschmack solcher Taten kosten lassen, wie sie auf Seinem Pfade vollbracht werden, und an der Süße solcher Demut und Ergebenheit teilhaben lassen, wie sie um Seinetwillen erzeigt werden. Vergesst euer eigenes Selbst und wendet eure Augen eurem Nächsten zu. Richtet eure Kräfte auf all das, was die Erziehung der Menschen fördert. Nichts ist vor Gott verborgen oder könnte es jemals sein. </a:t>
            </a:r>
          </a:p>
          <a:p>
            <a:pPr algn="ctr"/>
            <a:r>
              <a:rPr lang="de-AT" sz="2800" dirty="0"/>
              <a:t>Wenn ihr Seinem Wege folgt, werden Seine unermesslichen, unvergänglichen Segnungen </a:t>
            </a:r>
          </a:p>
          <a:p>
            <a:pPr algn="ctr"/>
            <a:r>
              <a:rPr lang="de-AT" sz="2800" dirty="0"/>
              <a:t>auf euch herniederströmen.</a:t>
            </a:r>
          </a:p>
          <a:p>
            <a:pPr algn="ctr"/>
            <a:r>
              <a:rPr lang="de-AT" dirty="0"/>
              <a:t>Baha‘u‘llah</a:t>
            </a:r>
          </a:p>
        </p:txBody>
      </p:sp>
      <p:sp>
        <p:nvSpPr>
          <p:cNvPr id="2" name="Rechteck 1">
            <a:extLst>
              <a:ext uri="{FF2B5EF4-FFF2-40B4-BE49-F238E27FC236}">
                <a16:creationId xmlns:a16="http://schemas.microsoft.com/office/drawing/2014/main" id="{F64E2E70-38C8-4667-BFC1-59B2157869F5}"/>
              </a:ext>
            </a:extLst>
          </p:cNvPr>
          <p:cNvSpPr/>
          <p:nvPr/>
        </p:nvSpPr>
        <p:spPr>
          <a:xfrm>
            <a:off x="11227786" y="5852578"/>
            <a:ext cx="886781"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11</a:t>
            </a:r>
          </a:p>
        </p:txBody>
      </p:sp>
    </p:spTree>
    <p:extLst>
      <p:ext uri="{BB962C8B-B14F-4D97-AF65-F5344CB8AC3E}">
        <p14:creationId xmlns:p14="http://schemas.microsoft.com/office/powerpoint/2010/main" val="851810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medien 1" title="Neglect not My Commandments">
            <a:hlinkClick r:id="" action="ppaction://media"/>
            <a:extLst>
              <a:ext uri="{FF2B5EF4-FFF2-40B4-BE49-F238E27FC236}">
                <a16:creationId xmlns:a16="http://schemas.microsoft.com/office/drawing/2014/main" id="{0ED587A0-9CE9-416B-9008-410C02C5CF8A}"/>
              </a:ext>
            </a:extLst>
          </p:cNvPr>
          <p:cNvPicPr>
            <a:picLocks noRot="1" noChangeAspect="1"/>
          </p:cNvPicPr>
          <p:nvPr>
            <a:videoFile r:link="rId1"/>
          </p:nvPr>
        </p:nvPicPr>
        <p:blipFill>
          <a:blip r:embed="rId3"/>
          <a:stretch>
            <a:fillRect/>
          </a:stretch>
        </p:blipFill>
        <p:spPr>
          <a:xfrm>
            <a:off x="0" y="0"/>
            <a:ext cx="9144000" cy="6858000"/>
          </a:xfrm>
          <a:prstGeom prst="rect">
            <a:avLst/>
          </a:prstGeom>
        </p:spPr>
      </p:pic>
    </p:spTree>
    <p:extLst>
      <p:ext uri="{BB962C8B-B14F-4D97-AF65-F5344CB8AC3E}">
        <p14:creationId xmlns:p14="http://schemas.microsoft.com/office/powerpoint/2010/main" val="2756349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9106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8165FD3B-DE9C-4587-BC01-AA4B00FE45F0}"/>
              </a:ext>
            </a:extLst>
          </p:cNvPr>
          <p:cNvSpPr txBox="1"/>
          <p:nvPr/>
        </p:nvSpPr>
        <p:spPr>
          <a:xfrm>
            <a:off x="292963" y="381740"/>
            <a:ext cx="8193812" cy="6186309"/>
          </a:xfrm>
          <a:prstGeom prst="rect">
            <a:avLst/>
          </a:prstGeom>
          <a:noFill/>
        </p:spPr>
        <p:txBody>
          <a:bodyPr wrap="square">
            <a:spAutoFit/>
          </a:bodyPr>
          <a:lstStyle/>
          <a:p>
            <a:r>
              <a:rPr lang="de-AT" dirty="0"/>
              <a:t>Gott sendet Propheten, damit sie die Menschen erziehen und die Menschheit Fortschritte macht. Jede dieser Manifestationen Gottes hat die Menschheit vorangebracht. Durch Gottes Gnade dienen sie der ganzen Welt. Den sicheren Beweis, dass sie Offenbarer Gottes sind, erbringt die Erziehung und Weiterentwicklung der Menschen. Die Juden waren in einem Zustand tiefster Unwissenheit und Gefangene des Pharao, als Moses erschien und sie auf eine hohe Kulturstufe führte. So kam das Reich Salomos zustande und die Menschheit lernte Wissenschaft und Kunst kennen. Selbst griechische Philosophen studierten die Lehren Salomos. Damit wurde die </a:t>
            </a:r>
            <a:r>
              <a:rPr lang="de-AT" dirty="0" err="1"/>
              <a:t>Prophetenschaft</a:t>
            </a:r>
            <a:r>
              <a:rPr lang="de-AT" dirty="0"/>
              <a:t> Mose unter Beweis gestellt.</a:t>
            </a:r>
            <a:br>
              <a:rPr lang="de-AT" dirty="0"/>
            </a:br>
            <a:r>
              <a:rPr lang="de-AT" dirty="0"/>
              <a:t>Im Laufe der Zeit sind die Israeliten moralisch verkommen und wurden von den Römern und den Griechen unterworfen. Da erhob sich am Horizont über den Israeliten der strahlende Stern Jesu und erleuchtete die Welt, bis allen Sekten, Bekenntnissen und Völkern das an der Einheit so Wunderbare kundgetan war. Es gibt keinen besseren Beweis als diesen für die Tatsache, dass Jesus das Wort Gottes war.</a:t>
            </a:r>
            <a:br>
              <a:rPr lang="de-AT" dirty="0"/>
            </a:br>
            <a:r>
              <a:rPr lang="de-AT" dirty="0"/>
              <a:t>Ebenso verhielt es sich mit den Völkern Arabiens, die als unzivilisiert galten und von den Persern und Griechen unterdrückt wurden. Als das Licht Muhammads zu leuchten begann, erstrahlte ganz Arabien. Diese unterdrückten und gering geschätzten Völker wurden aufgeklärt und kultiviert und zwar in solchem Maße, dass andere Völker die arabische Zivilisation übernahmen. Das war der Beweis für Muhammads göttliche Sendung.</a:t>
            </a:r>
            <a:br>
              <a:rPr lang="de-AT" dirty="0"/>
            </a:br>
            <a:r>
              <a:rPr lang="de-AT" dirty="0"/>
              <a:t>Alle Lehren der Propheten sind wesenseins. So gibt es nur eine Religion, ein die Welt erleuchtendes göttliches Licht.</a:t>
            </a:r>
          </a:p>
        </p:txBody>
      </p:sp>
    </p:spTree>
    <p:extLst>
      <p:ext uri="{BB962C8B-B14F-4D97-AF65-F5344CB8AC3E}">
        <p14:creationId xmlns:p14="http://schemas.microsoft.com/office/powerpoint/2010/main" val="1258657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C432E6B8-390C-4160-95A2-36A5027D3FBF}"/>
              </a:ext>
            </a:extLst>
          </p:cNvPr>
          <p:cNvSpPr txBox="1"/>
          <p:nvPr/>
        </p:nvSpPr>
        <p:spPr>
          <a:xfrm>
            <a:off x="310512" y="242116"/>
            <a:ext cx="7093464" cy="6217087"/>
          </a:xfrm>
          <a:prstGeom prst="rect">
            <a:avLst/>
          </a:prstGeom>
          <a:noFill/>
        </p:spPr>
        <p:txBody>
          <a:bodyPr wrap="square">
            <a:spAutoFit/>
          </a:bodyPr>
          <a:lstStyle/>
          <a:p>
            <a:pPr algn="ctr"/>
            <a:r>
              <a:rPr lang="de-AT" sz="2000" dirty="0"/>
              <a:t>Das weibliche Geschlecht wird als niedriger stehend betrachtet, und es werden ihm keine gleichen Rechte und Vorrechte gestattet. Dieser Zustand ist keine Folge der Natur, sondern der Erziehung. in der göttlichen Schöpfung gibt es keine derartige Unterscheidung. Vor dem Angesicht Gottes ist kein Geschlecht dem anderen überlegen. Warum sollte dann ein Geschlecht das andere als untergeordnet erklären und ihm wohlbegründete Rechte und Vorrechte vorenthalten, als hätte Gott seine Ermächtigung zu einem solchen Verhalten gegeben? Wenn die Frauen die gleichen Vorzüge der Erziehung genießen wie die Männer, so wird das Ergebnis zeigen, daß sich beide gleicherweise zur Bildung eignen. </a:t>
            </a:r>
            <a:br>
              <a:rPr lang="de-AT" sz="2000" dirty="0"/>
            </a:br>
            <a:br>
              <a:rPr lang="de-AT" sz="2000" dirty="0"/>
            </a:br>
            <a:r>
              <a:rPr lang="de-AT" sz="2000" dirty="0"/>
              <a:t>In mancher Beziehung ist die Frau dem Manne überlegen. Sie ist weichherziger, empfänglicher und mit stärkerer Intuition begabt. </a:t>
            </a:r>
            <a:br>
              <a:rPr lang="de-AT" sz="2000" dirty="0"/>
            </a:br>
            <a:br>
              <a:rPr lang="de-AT" sz="2000" dirty="0"/>
            </a:br>
            <a:r>
              <a:rPr lang="de-AT" sz="2000" dirty="0"/>
              <a:t>Es lässt sich nicht leugnen, daß die Frau zur Zeit in vielen Hinsichten hinter dem Mann zurückbleibt, daß aber diese vorübergehende Unterlegenheit auf den Mangel an Erziehungsmöglichkeiten zurückgeht.</a:t>
            </a:r>
          </a:p>
          <a:p>
            <a:pPr algn="ctr"/>
            <a:r>
              <a:rPr lang="de-AT" dirty="0"/>
              <a:t>Abdu´l-Bahá</a:t>
            </a:r>
          </a:p>
        </p:txBody>
      </p:sp>
    </p:spTree>
    <p:extLst>
      <p:ext uri="{BB962C8B-B14F-4D97-AF65-F5344CB8AC3E}">
        <p14:creationId xmlns:p14="http://schemas.microsoft.com/office/powerpoint/2010/main" val="30726842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CFD3197A-47A4-4E32-8B60-7C359A63EEA7}"/>
              </a:ext>
            </a:extLst>
          </p:cNvPr>
          <p:cNvSpPr txBox="1"/>
          <p:nvPr/>
        </p:nvSpPr>
        <p:spPr>
          <a:xfrm>
            <a:off x="730189" y="288421"/>
            <a:ext cx="6505112" cy="6001643"/>
          </a:xfrm>
          <a:prstGeom prst="rect">
            <a:avLst/>
          </a:prstGeom>
          <a:noFill/>
        </p:spPr>
        <p:txBody>
          <a:bodyPr wrap="square">
            <a:spAutoFit/>
          </a:bodyPr>
          <a:lstStyle/>
          <a:p>
            <a:pPr algn="ctr"/>
            <a:r>
              <a:rPr lang="de-AT" sz="2400" dirty="0"/>
              <a:t>Gäbe es keinen Erzieher, blieben alle Seelen roh und wild, und gäbe es keinen Lehrer, so wären die Kinder unwissende Geschöpfe.</a:t>
            </a:r>
            <a:br>
              <a:rPr lang="de-AT" sz="2400" dirty="0"/>
            </a:br>
            <a:endParaRPr lang="de-AT" sz="2400" dirty="0"/>
          </a:p>
          <a:p>
            <a:pPr algn="ctr"/>
            <a:r>
              <a:rPr lang="de-AT" sz="2400" dirty="0"/>
              <a:t>Deshalb sind in diesem neuen Zyklus Erziehung und Ausbildung im Buche Gottes als Pflicht verzeichnet, nicht als freiwillige Angelegenheit. Das bedeutet, Vater und Mutter sind verpflichtet, Tochter und Sohn mit größter Anstrengung auszubilden, sie an der Brust der Erkenntnis zu nähren und sie aufzuziehen am Busen der Wissenschaften und Künste. Wer diese Aufgabe vernachlässigt, der wird in Gegenwart des gestrengen Herrn zur Rechenschaft gezogen und mit Vorwürfen überhäuft werden.</a:t>
            </a:r>
          </a:p>
          <a:p>
            <a:pPr algn="ctr"/>
            <a:r>
              <a:rPr lang="de-AT" sz="2400" dirty="0"/>
              <a:t>Abdu´l-Bahá</a:t>
            </a:r>
          </a:p>
        </p:txBody>
      </p:sp>
      <p:sp>
        <p:nvSpPr>
          <p:cNvPr id="4" name="Rechteck 3">
            <a:extLst>
              <a:ext uri="{FF2B5EF4-FFF2-40B4-BE49-F238E27FC236}">
                <a16:creationId xmlns:a16="http://schemas.microsoft.com/office/drawing/2014/main" id="{87DA0789-B22D-4F57-BB81-586B97729D24}"/>
              </a:ext>
            </a:extLst>
          </p:cNvPr>
          <p:cNvSpPr/>
          <p:nvPr/>
        </p:nvSpPr>
        <p:spPr>
          <a:xfrm>
            <a:off x="11378706" y="5934670"/>
            <a:ext cx="886781"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10</a:t>
            </a:r>
          </a:p>
        </p:txBody>
      </p:sp>
    </p:spTree>
    <p:extLst>
      <p:ext uri="{BB962C8B-B14F-4D97-AF65-F5344CB8AC3E}">
        <p14:creationId xmlns:p14="http://schemas.microsoft.com/office/powerpoint/2010/main" val="27366952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3D086DA7-1F67-4B18-987D-9D6AE3C201F5}"/>
              </a:ext>
            </a:extLst>
          </p:cNvPr>
          <p:cNvSpPr txBox="1"/>
          <p:nvPr/>
        </p:nvSpPr>
        <p:spPr>
          <a:xfrm>
            <a:off x="1253926" y="845287"/>
            <a:ext cx="6094428" cy="5245731"/>
          </a:xfrm>
          <a:prstGeom prst="rect">
            <a:avLst/>
          </a:prstGeom>
          <a:noFill/>
        </p:spPr>
        <p:txBody>
          <a:bodyPr wrap="square">
            <a:spAutoFit/>
          </a:bodyPr>
          <a:lstStyle/>
          <a:p>
            <a:pPr algn="ctr">
              <a:lnSpc>
                <a:spcPct val="107000"/>
              </a:lnSpc>
              <a:spcAft>
                <a:spcPts val="800"/>
              </a:spcAft>
            </a:pPr>
            <a:r>
              <a:rPr lang="de-AT" sz="2800" dirty="0">
                <a:effectLst/>
                <a:latin typeface="Calibri" panose="020F0502020204030204" pitchFamily="34" charset="0"/>
                <a:ea typeface="Calibri" panose="020F0502020204030204" pitchFamily="34" charset="0"/>
                <a:cs typeface="Times New Roman" panose="02020603050405020304" pitchFamily="18" charset="0"/>
              </a:rPr>
              <a:t>Gott sendet Propheten, damit sie die Menschen erziehen und die Menschheit Fortschritte macht. Jede dieser Manifestationen Gottes hat die Menschheit vorangebracht. Durch Gottes Gnade dienen sie der ganzen Welt. Den sicheren Beweis, dass sie Offenbarer Gottes sind, erbringt die Erziehung und Weiterentwicklung der Menschen.</a:t>
            </a:r>
          </a:p>
          <a:p>
            <a:pPr algn="ctr">
              <a:lnSpc>
                <a:spcPct val="107000"/>
              </a:lnSpc>
              <a:spcAft>
                <a:spcPts val="800"/>
              </a:spcAft>
            </a:pPr>
            <a:r>
              <a:rPr lang="de-AT" sz="2800" dirty="0">
                <a:latin typeface="Calibri" panose="020F0502020204030204" pitchFamily="34" charset="0"/>
                <a:ea typeface="Calibri" panose="020F0502020204030204" pitchFamily="34" charset="0"/>
                <a:cs typeface="Times New Roman" panose="02020603050405020304" pitchFamily="18" charset="0"/>
              </a:rPr>
              <a:t>Abdu´l-Bahá</a:t>
            </a:r>
            <a:endParaRPr lang="de-AT"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50288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175678-CDFB-47A2-AFC6-7D3A808507D5}"/>
              </a:ext>
            </a:extLst>
          </p:cNvPr>
          <p:cNvSpPr>
            <a:spLocks noGrp="1"/>
          </p:cNvSpPr>
          <p:nvPr>
            <p:ph type="title"/>
          </p:nvPr>
        </p:nvSpPr>
        <p:spPr/>
        <p:txBody>
          <a:bodyPr/>
          <a:lstStyle/>
          <a:p>
            <a:endParaRPr lang="de-AT"/>
          </a:p>
        </p:txBody>
      </p:sp>
      <p:pic>
        <p:nvPicPr>
          <p:cNvPr id="4" name="Onlinemedien 3" title="&quot;No God Is There&quot; by Brianna Butler">
            <a:hlinkClick r:id="" action="ppaction://media"/>
            <a:extLst>
              <a:ext uri="{FF2B5EF4-FFF2-40B4-BE49-F238E27FC236}">
                <a16:creationId xmlns:a16="http://schemas.microsoft.com/office/drawing/2014/main" id="{8E7B5A12-6BBF-41F7-A761-D08D4542044A}"/>
              </a:ext>
            </a:extLst>
          </p:cNvPr>
          <p:cNvPicPr>
            <a:picLocks noGrp="1" noRot="1" noChangeAspect="1"/>
          </p:cNvPicPr>
          <p:nvPr>
            <p:ph idx="1"/>
            <a:videoFile r:link="rId1"/>
          </p:nvPr>
        </p:nvPicPr>
        <p:blipFill>
          <a:blip r:embed="rId3"/>
          <a:stretch>
            <a:fillRect/>
          </a:stretch>
        </p:blipFill>
        <p:spPr>
          <a:xfrm>
            <a:off x="382002" y="201011"/>
            <a:ext cx="11129451" cy="6288565"/>
          </a:xfrm>
          <a:prstGeom prst="rect">
            <a:avLst/>
          </a:prstGeom>
        </p:spPr>
      </p:pic>
    </p:spTree>
    <p:extLst>
      <p:ext uri="{BB962C8B-B14F-4D97-AF65-F5344CB8AC3E}">
        <p14:creationId xmlns:p14="http://schemas.microsoft.com/office/powerpoint/2010/main" val="67663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859A61E9-46FC-4728-A828-04A641857E0B}"/>
              </a:ext>
            </a:extLst>
          </p:cNvPr>
          <p:cNvSpPr txBox="1"/>
          <p:nvPr/>
        </p:nvSpPr>
        <p:spPr>
          <a:xfrm>
            <a:off x="523783" y="488273"/>
            <a:ext cx="11052699" cy="6124754"/>
          </a:xfrm>
          <a:prstGeom prst="rect">
            <a:avLst/>
          </a:prstGeom>
          <a:noFill/>
        </p:spPr>
        <p:txBody>
          <a:bodyPr wrap="square">
            <a:spAutoFit/>
          </a:bodyPr>
          <a:lstStyle/>
          <a:p>
            <a:pPr algn="ctr"/>
            <a:r>
              <a:rPr lang="de-AT" sz="2800" dirty="0"/>
              <a:t>Das Böse ist die Unvollkommenheit. Sünde ist der Zustand des Menschen in der Welt der niederen Natur, denn in der Natur gibt es Makel wie Ungerechtigkeit, Gewaltherrschaft, Hass, Feindseligkeit und Streit. Solches sind die Merkmale der niederen Natur. Dieses sind die Sünden der Welt, die Früchte des Baumes, von dem Adam kostete. Durch Erziehung müssen wir uns von diesen Unvollkommenheiten befreien. Die Propheten Gottes wurden hernieder gesandt und die Heiligen Bücher geschrieben, damit der Mensch befreit werde. So wie der Mensch aus dem Schoße seiner irdischen Mutter in diese Welt der Unvollkommenheit geboren wurde, wird er durch göttliche Erziehung in die geistige Welt hineingeboren. Wird ein Mensch in die Welt der äußeren Erscheinungen geboren, entdeckt er das Universum, wird er aber aus dieser Welt in die geistige Welt geboren, entdeckt er das Himmelreich.</a:t>
            </a:r>
          </a:p>
          <a:p>
            <a:pPr algn="ctr"/>
            <a:r>
              <a:rPr lang="de-AT" sz="2800" dirty="0"/>
              <a:t>Abdu´l-Bahá</a:t>
            </a:r>
          </a:p>
        </p:txBody>
      </p:sp>
    </p:spTree>
    <p:extLst>
      <p:ext uri="{BB962C8B-B14F-4D97-AF65-F5344CB8AC3E}">
        <p14:creationId xmlns:p14="http://schemas.microsoft.com/office/powerpoint/2010/main" val="11400207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5F894CB0-8938-40BF-8214-B658ADF161FD}"/>
              </a:ext>
            </a:extLst>
          </p:cNvPr>
          <p:cNvSpPr txBox="1"/>
          <p:nvPr/>
        </p:nvSpPr>
        <p:spPr>
          <a:xfrm>
            <a:off x="609786" y="685800"/>
            <a:ext cx="6857814" cy="5755422"/>
          </a:xfrm>
          <a:prstGeom prst="rect">
            <a:avLst/>
          </a:prstGeom>
          <a:noFill/>
        </p:spPr>
        <p:txBody>
          <a:bodyPr wrap="square">
            <a:spAutoFit/>
          </a:bodyPr>
          <a:lstStyle/>
          <a:p>
            <a:pPr algn="ctr"/>
            <a:r>
              <a:rPr lang="de-AT" sz="2500" dirty="0"/>
              <a:t>Es ist gewiss, daß Geistigkeit den Materialismus überwinden wird, daß der göttliche Wille den menschlichen bezwingen wird, daß die Massen der Menschheit durch göttliche Erziehung große Fortschritte auf allen Lebensstufen machen werden - ausgenommen jene, die blind und taub, stumm und tot sind. Wie könnten sie das Licht verstehen? Selbst wenn die Sonnenstrahlen jeden noch so dunklen Winkel des Erdballs erhellen, haben die Blinden doch keinen Anteil an dieser Herrlichkeit, und selbst wenn der Regen göttlicher Barmherzigkeit in Strömen auf die ganze Erde fällt, blüht doch auf unfruchtbarem Boden kein Strauch und keine Blume.</a:t>
            </a:r>
          </a:p>
          <a:p>
            <a:pPr algn="ctr"/>
            <a:r>
              <a:rPr lang="de-AT" sz="1800" dirty="0"/>
              <a:t>Abdu´l-Bahá, aus: Briefe und Botschaften</a:t>
            </a:r>
            <a:endParaRPr lang="de-AT" dirty="0"/>
          </a:p>
        </p:txBody>
      </p:sp>
    </p:spTree>
    <p:extLst>
      <p:ext uri="{BB962C8B-B14F-4D97-AF65-F5344CB8AC3E}">
        <p14:creationId xmlns:p14="http://schemas.microsoft.com/office/powerpoint/2010/main" val="1266477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975CDC2B-132C-4B5C-AC6D-4D9A6F23A856}"/>
              </a:ext>
            </a:extLst>
          </p:cNvPr>
          <p:cNvSpPr txBox="1"/>
          <p:nvPr/>
        </p:nvSpPr>
        <p:spPr>
          <a:xfrm>
            <a:off x="898864" y="378909"/>
            <a:ext cx="6094520" cy="5909310"/>
          </a:xfrm>
          <a:prstGeom prst="rect">
            <a:avLst/>
          </a:prstGeom>
          <a:noFill/>
        </p:spPr>
        <p:txBody>
          <a:bodyPr wrap="square">
            <a:spAutoFit/>
          </a:bodyPr>
          <a:lstStyle/>
          <a:p>
            <a:pPr algn="ctr"/>
            <a:r>
              <a:rPr lang="de-AT" dirty="0"/>
              <a:t>Ich hoffe, dass durch die inbrünstige Hingabe derer, die reinen Herzens sind, die Finsternis aus Hass und Streit gänzlich getilgt und der Liebe und Einheit Licht leuchten werde. Diese Welt soll eine neue Welt werden. Materielles soll zum Spiegel des Göttlichen werden. Menschenherzen sollen einander begegnen und einander bereitwillig annehmen. Die ganze Welt soll zum Heimatland des Menschen werden und die verschiedenen Rassen als eine einzige gelten.</a:t>
            </a:r>
            <a:br>
              <a:rPr lang="de-AT" dirty="0"/>
            </a:br>
            <a:br>
              <a:rPr lang="de-AT" dirty="0"/>
            </a:br>
            <a:r>
              <a:rPr lang="de-AT" dirty="0"/>
              <a:t>Wortstreit und Uneinigkeit werden dann dahinschwinden und der göttliche Geliebte wird auf dieser Erde offenbar werden.</a:t>
            </a:r>
            <a:br>
              <a:rPr lang="de-AT" dirty="0"/>
            </a:br>
            <a:r>
              <a:rPr lang="de-AT" dirty="0"/>
              <a:t>Wie Ost und West von einer Sonne erleuchtet werden, so wird man alle Rassen, Nationen und Glaubensbekenntnisse als die Diener des einen Gottes ansehen. Die ganze Erde ist eine Heimat, und alle Völker sind in die Einheit der Gnade Gottes eingetaucht  würden sie es nur erkennen. Gott hat sie alle erschaffen. Er sorgt für alle. Er leitet und erzieht alle unter der Obhut Seiner Gnadenfülle. Wir müssen dem Beispiel folgen, das Gott selbst uns gibt, und allen Hader und Wortstreit aus der Welt schaffen.</a:t>
            </a:r>
          </a:p>
          <a:p>
            <a:pPr algn="ctr"/>
            <a:r>
              <a:rPr lang="de-AT" dirty="0"/>
              <a:t>Abdu´l-Baha, in London</a:t>
            </a:r>
          </a:p>
        </p:txBody>
      </p:sp>
    </p:spTree>
    <p:extLst>
      <p:ext uri="{BB962C8B-B14F-4D97-AF65-F5344CB8AC3E}">
        <p14:creationId xmlns:p14="http://schemas.microsoft.com/office/powerpoint/2010/main" val="32605841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026E86-8577-474E-90E3-2C1EE4A86A5B}"/>
              </a:ext>
            </a:extLst>
          </p:cNvPr>
          <p:cNvSpPr>
            <a:spLocks noGrp="1"/>
          </p:cNvSpPr>
          <p:nvPr>
            <p:ph type="title"/>
          </p:nvPr>
        </p:nvSpPr>
        <p:spPr/>
        <p:txBody>
          <a:bodyPr/>
          <a:lstStyle/>
          <a:p>
            <a:endParaRPr lang="de-AT"/>
          </a:p>
        </p:txBody>
      </p:sp>
      <p:pic>
        <p:nvPicPr>
          <p:cNvPr id="4" name="Onlinemedien 3" title="&quot;O God Guide Me&quot; by Ashley Southall">
            <a:hlinkClick r:id="" action="ppaction://media"/>
            <a:extLst>
              <a:ext uri="{FF2B5EF4-FFF2-40B4-BE49-F238E27FC236}">
                <a16:creationId xmlns:a16="http://schemas.microsoft.com/office/drawing/2014/main" id="{B0A9B40F-162F-4535-BD3F-39B6A1396D79}"/>
              </a:ext>
            </a:extLst>
          </p:cNvPr>
          <p:cNvPicPr>
            <a:picLocks noGrp="1" noRot="1" noChangeAspect="1"/>
          </p:cNvPicPr>
          <p:nvPr>
            <p:ph idx="1"/>
            <a:videoFile r:link="rId1"/>
          </p:nvPr>
        </p:nvPicPr>
        <p:blipFill>
          <a:blip r:embed="rId3"/>
          <a:stretch>
            <a:fillRect/>
          </a:stretch>
        </p:blipFill>
        <p:spPr>
          <a:xfrm>
            <a:off x="0" y="-30946"/>
            <a:ext cx="12192000" cy="6888946"/>
          </a:xfrm>
          <a:prstGeom prst="rect">
            <a:avLst/>
          </a:prstGeom>
        </p:spPr>
      </p:pic>
    </p:spTree>
    <p:extLst>
      <p:ext uri="{BB962C8B-B14F-4D97-AF65-F5344CB8AC3E}">
        <p14:creationId xmlns:p14="http://schemas.microsoft.com/office/powerpoint/2010/main" val="3353469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45F45983-EC74-4A85-BEEC-0AAC10414210}"/>
              </a:ext>
            </a:extLst>
          </p:cNvPr>
          <p:cNvSpPr txBox="1"/>
          <p:nvPr/>
        </p:nvSpPr>
        <p:spPr>
          <a:xfrm>
            <a:off x="550415" y="497150"/>
            <a:ext cx="7137647" cy="5947526"/>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de-AT"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Die erste und dringlichste Notwendigkeit ist die Förderung der Erziehung. Man kann sich nicht denken, daß ein Volk zu Wohlstand und Erfolg kommt, ohne daß diese ausschlaggebende, grundlegende Frage vorangetrieben wird.                          Die Hauptursache für den Niedergang und Verfall der Völker ist Unwissenheit. Heutzutage wissen die Massen des Volkes nicht einmal über das Alltägliche Bescheid; wieviel weniger begreifen sie die Kernfragen wichtiger Probleme und die verwickelten Lebensbedürfnisse unserer Zeit!</a:t>
            </a:r>
          </a:p>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de-AT"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Abdu´l-Bahá, Das Geheimnis Göttlicher Kultur</a:t>
            </a:r>
            <a:endParaRPr kumimoji="0" lang="de-AT"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 name="Rechteck 3">
            <a:extLst>
              <a:ext uri="{FF2B5EF4-FFF2-40B4-BE49-F238E27FC236}">
                <a16:creationId xmlns:a16="http://schemas.microsoft.com/office/drawing/2014/main" id="{83273D78-103A-40F2-BD92-FA3480CD839B}"/>
              </a:ext>
            </a:extLst>
          </p:cNvPr>
          <p:cNvSpPr/>
          <p:nvPr/>
        </p:nvSpPr>
        <p:spPr>
          <a:xfrm>
            <a:off x="11412193" y="5934670"/>
            <a:ext cx="535723"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1</a:t>
            </a:r>
          </a:p>
        </p:txBody>
      </p:sp>
    </p:spTree>
    <p:extLst>
      <p:ext uri="{BB962C8B-B14F-4D97-AF65-F5344CB8AC3E}">
        <p14:creationId xmlns:p14="http://schemas.microsoft.com/office/powerpoint/2010/main" val="597434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13B633E5-2DE2-4636-8D7A-CA6665E75A88}"/>
              </a:ext>
            </a:extLst>
          </p:cNvPr>
          <p:cNvSpPr txBox="1"/>
          <p:nvPr/>
        </p:nvSpPr>
        <p:spPr>
          <a:xfrm>
            <a:off x="538856" y="313864"/>
            <a:ext cx="8786119" cy="5940088"/>
          </a:xfrm>
          <a:prstGeom prst="rect">
            <a:avLst/>
          </a:prstGeom>
          <a:noFill/>
        </p:spPr>
        <p:txBody>
          <a:bodyPr wrap="square">
            <a:spAutoFit/>
          </a:bodyPr>
          <a:lstStyle/>
          <a:p>
            <a:pPr algn="ctr"/>
            <a:r>
              <a:rPr lang="de-AT" sz="2400" dirty="0"/>
              <a:t>Es heißt, daß der Mensch der höchste Vertreter Gottes ist; er ist auch das Buch der Schöpfung, weil alle Geheimnisse des Daseins in ihm beschlossen sind. Wenn er in den Schatten des wahren Erziehers tritt und richtig erzogen wird, wird er zum innersten Wesen der Wesen, zum Licht der Lichter, zum Geist der Geister; er wird zum Mittelpunkt der göttlichen Erscheinungen, zur Quelle geistiger Eigenschaften, zum Dämmerungsort himmlischer Lichter und zum Empfänger göttlicher Eingebungen. Bleibt er dieser Erziehung fern wird er zur Offenbarung teuflischer Eigenschaften, zum Inbegriff tierischer Laster und zur Quelle aller finsteren Zustände.</a:t>
            </a:r>
            <a:br>
              <a:rPr lang="de-AT" sz="2400" dirty="0"/>
            </a:br>
            <a:br>
              <a:rPr lang="de-AT" sz="2400" dirty="0"/>
            </a:br>
            <a:r>
              <a:rPr lang="de-AT" sz="2400" dirty="0"/>
              <a:t>Der Zweck der Sendung der Propheten ist die Erziehung der Menschen, damit dieses Stück Kohle zum Diamanten und </a:t>
            </a:r>
          </a:p>
          <a:p>
            <a:pPr algn="ctr"/>
            <a:r>
              <a:rPr lang="de-AT" sz="2400" dirty="0"/>
              <a:t>dieser unfruchtbare Baum veredelt werde und die süßesten </a:t>
            </a:r>
          </a:p>
          <a:p>
            <a:pPr algn="ctr"/>
            <a:r>
              <a:rPr lang="de-AT" sz="2400" dirty="0"/>
              <a:t>und köstlichsten Früchte hervorbringe.</a:t>
            </a:r>
          </a:p>
          <a:p>
            <a:pPr algn="ctr"/>
            <a:r>
              <a:rPr lang="de-AT" sz="2000" dirty="0"/>
              <a:t>Abdu‘l-Baha, Beantwortete Fragen</a:t>
            </a:r>
          </a:p>
        </p:txBody>
      </p:sp>
      <p:sp>
        <p:nvSpPr>
          <p:cNvPr id="2" name="Rechteck 1">
            <a:extLst>
              <a:ext uri="{FF2B5EF4-FFF2-40B4-BE49-F238E27FC236}">
                <a16:creationId xmlns:a16="http://schemas.microsoft.com/office/drawing/2014/main" id="{40A20FE1-0DCB-4F2F-8655-42B3B0F23BAD}"/>
              </a:ext>
            </a:extLst>
          </p:cNvPr>
          <p:cNvSpPr/>
          <p:nvPr/>
        </p:nvSpPr>
        <p:spPr>
          <a:xfrm>
            <a:off x="11509846" y="5934670"/>
            <a:ext cx="535723"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2</a:t>
            </a:r>
          </a:p>
        </p:txBody>
      </p:sp>
    </p:spTree>
    <p:extLst>
      <p:ext uri="{BB962C8B-B14F-4D97-AF65-F5344CB8AC3E}">
        <p14:creationId xmlns:p14="http://schemas.microsoft.com/office/powerpoint/2010/main" val="1750395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8FE8EF2F-8843-4874-8B88-A5F4A779D038}"/>
              </a:ext>
            </a:extLst>
          </p:cNvPr>
          <p:cNvSpPr txBox="1"/>
          <p:nvPr/>
        </p:nvSpPr>
        <p:spPr>
          <a:xfrm>
            <a:off x="1449649" y="1132179"/>
            <a:ext cx="6475151" cy="4247317"/>
          </a:xfrm>
          <a:prstGeom prst="rect">
            <a:avLst/>
          </a:prstGeom>
          <a:noFill/>
        </p:spPr>
        <p:txBody>
          <a:bodyPr wrap="square">
            <a:spAutoFit/>
          </a:bodyPr>
          <a:lstStyle/>
          <a:p>
            <a:pPr algn="ctr"/>
            <a:r>
              <a:rPr lang="de-AT" sz="3600" dirty="0"/>
              <a:t>Betrachte den Menschen als ein Bergwerk, reich an Edelsteinen von unschätzbarem Wert. Nur die Erziehung kann bewirken, daß es seine Schätze enthüllt und die Menschheit daraus Nutzen zu ziehen vermag. </a:t>
            </a:r>
          </a:p>
          <a:p>
            <a:pPr algn="ctr"/>
            <a:r>
              <a:rPr lang="de-AT" dirty="0"/>
              <a:t>Baha‘u‘llah</a:t>
            </a:r>
          </a:p>
        </p:txBody>
      </p:sp>
      <p:sp>
        <p:nvSpPr>
          <p:cNvPr id="2" name="Rechteck 1">
            <a:extLst>
              <a:ext uri="{FF2B5EF4-FFF2-40B4-BE49-F238E27FC236}">
                <a16:creationId xmlns:a16="http://schemas.microsoft.com/office/drawing/2014/main" id="{6F10F2D4-8549-41B6-9799-EF314FDC41F5}"/>
              </a:ext>
            </a:extLst>
          </p:cNvPr>
          <p:cNvSpPr/>
          <p:nvPr/>
        </p:nvSpPr>
        <p:spPr>
          <a:xfrm>
            <a:off x="11385560" y="5934670"/>
            <a:ext cx="535723"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3</a:t>
            </a:r>
          </a:p>
        </p:txBody>
      </p:sp>
    </p:spTree>
    <p:extLst>
      <p:ext uri="{BB962C8B-B14F-4D97-AF65-F5344CB8AC3E}">
        <p14:creationId xmlns:p14="http://schemas.microsoft.com/office/powerpoint/2010/main" val="167539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2A581660-AE74-4630-B8B4-EBAFAFFDCBC8}"/>
              </a:ext>
            </a:extLst>
          </p:cNvPr>
          <p:cNvSpPr txBox="1"/>
          <p:nvPr/>
        </p:nvSpPr>
        <p:spPr>
          <a:xfrm>
            <a:off x="857527" y="618293"/>
            <a:ext cx="7133948" cy="5878532"/>
          </a:xfrm>
          <a:prstGeom prst="rect">
            <a:avLst/>
          </a:prstGeom>
          <a:noFill/>
        </p:spPr>
        <p:txBody>
          <a:bodyPr wrap="square">
            <a:spAutoFit/>
          </a:bodyPr>
          <a:lstStyle/>
          <a:p>
            <a:pPr algn="ctr"/>
            <a:r>
              <a:rPr lang="de-AT" sz="3200" dirty="0"/>
              <a:t>Der Mensch ist der höchste Talisman. Der Mangel an geeigneter Erziehung hat ihn jedoch dessen beraubt, was er seinem Wesen nach besitzt. Durch ein Wort, das aus dem Munde Gottes hervorging, wurde er ins Dasein gerufen. Durch ein weiteres Wort ward er dazu geführt, den Quell seiner Erziehung zu erkennen. Durch wieder ein anderes Wort wurden seine Stufe und seine Bestimmung sichergestellt. </a:t>
            </a:r>
          </a:p>
          <a:p>
            <a:pPr algn="ctr"/>
            <a:r>
              <a:rPr lang="de-AT" sz="2400" dirty="0"/>
              <a:t>Baha‘u‘llah</a:t>
            </a:r>
          </a:p>
        </p:txBody>
      </p:sp>
      <p:sp>
        <p:nvSpPr>
          <p:cNvPr id="2" name="Rechteck 1">
            <a:extLst>
              <a:ext uri="{FF2B5EF4-FFF2-40B4-BE49-F238E27FC236}">
                <a16:creationId xmlns:a16="http://schemas.microsoft.com/office/drawing/2014/main" id="{6F0A9B73-82C8-4456-8FF5-C613574928C2}"/>
              </a:ext>
            </a:extLst>
          </p:cNvPr>
          <p:cNvSpPr/>
          <p:nvPr/>
        </p:nvSpPr>
        <p:spPr>
          <a:xfrm>
            <a:off x="11394437" y="5934670"/>
            <a:ext cx="535723"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4</a:t>
            </a:r>
          </a:p>
        </p:txBody>
      </p:sp>
    </p:spTree>
    <p:extLst>
      <p:ext uri="{BB962C8B-B14F-4D97-AF65-F5344CB8AC3E}">
        <p14:creationId xmlns:p14="http://schemas.microsoft.com/office/powerpoint/2010/main" val="3420720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06B7364E-C5E4-4E2A-88B2-E7724C334EC9}"/>
              </a:ext>
            </a:extLst>
          </p:cNvPr>
          <p:cNvSpPr txBox="1"/>
          <p:nvPr/>
        </p:nvSpPr>
        <p:spPr>
          <a:xfrm>
            <a:off x="1040907" y="276077"/>
            <a:ext cx="6094520" cy="6247864"/>
          </a:xfrm>
          <a:prstGeom prst="rect">
            <a:avLst/>
          </a:prstGeom>
          <a:noFill/>
        </p:spPr>
        <p:txBody>
          <a:bodyPr wrap="square">
            <a:spAutoFit/>
          </a:bodyPr>
          <a:lstStyle/>
          <a:p>
            <a:pPr algn="ctr"/>
            <a:r>
              <a:rPr lang="de-AT" sz="6000" dirty="0"/>
              <a:t>Edel erschuf Ich dich, doch du erniedrigst dich. So erhebe dich zu dem, wozu du erschaffen bist. </a:t>
            </a:r>
          </a:p>
          <a:p>
            <a:pPr algn="ctr"/>
            <a:r>
              <a:rPr lang="de-AT" sz="4000" dirty="0"/>
              <a:t>Baha‘u‘llah</a:t>
            </a:r>
          </a:p>
        </p:txBody>
      </p:sp>
      <p:sp>
        <p:nvSpPr>
          <p:cNvPr id="4" name="Rechteck 3">
            <a:extLst>
              <a:ext uri="{FF2B5EF4-FFF2-40B4-BE49-F238E27FC236}">
                <a16:creationId xmlns:a16="http://schemas.microsoft.com/office/drawing/2014/main" id="{68D2B076-EAA1-41B5-BF20-D8152D80029E}"/>
              </a:ext>
            </a:extLst>
          </p:cNvPr>
          <p:cNvSpPr/>
          <p:nvPr/>
        </p:nvSpPr>
        <p:spPr>
          <a:xfrm>
            <a:off x="11287905" y="5934670"/>
            <a:ext cx="535723"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5</a:t>
            </a:r>
          </a:p>
        </p:txBody>
      </p:sp>
    </p:spTree>
    <p:extLst>
      <p:ext uri="{BB962C8B-B14F-4D97-AF65-F5344CB8AC3E}">
        <p14:creationId xmlns:p14="http://schemas.microsoft.com/office/powerpoint/2010/main" val="351580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6E92DD08-1E7C-46C8-A81D-6B65E42268BF}"/>
              </a:ext>
            </a:extLst>
          </p:cNvPr>
          <p:cNvSpPr txBox="1"/>
          <p:nvPr/>
        </p:nvSpPr>
        <p:spPr>
          <a:xfrm>
            <a:off x="996518" y="652405"/>
            <a:ext cx="6094520" cy="5293757"/>
          </a:xfrm>
          <a:prstGeom prst="rect">
            <a:avLst/>
          </a:prstGeom>
          <a:noFill/>
        </p:spPr>
        <p:txBody>
          <a:bodyPr wrap="square">
            <a:spAutoFit/>
          </a:bodyPr>
          <a:lstStyle/>
          <a:p>
            <a:pPr algn="ctr"/>
            <a:r>
              <a:rPr lang="de-AT" sz="3200" dirty="0"/>
              <a:t>Die Propheten und Boten Gottes wurden zu dem einzigen Zweck herabgesandt, die Menschheit auf den geraden Pfad der Wahrheit zu führen. Ihre Offenbarung hat den Zweck, alle Menschen zu erziehen, damit sie zur Todesstunde in größter Reinheit und Heiligkeit, in völliger Loslösung zum Throne des Höchsten aufsteigen. </a:t>
            </a:r>
          </a:p>
          <a:p>
            <a:pPr algn="ctr"/>
            <a:r>
              <a:rPr lang="de-AT" dirty="0"/>
              <a:t>Baha‘u‘llah</a:t>
            </a:r>
          </a:p>
        </p:txBody>
      </p:sp>
      <p:sp>
        <p:nvSpPr>
          <p:cNvPr id="4" name="Rechteck 3">
            <a:extLst>
              <a:ext uri="{FF2B5EF4-FFF2-40B4-BE49-F238E27FC236}">
                <a16:creationId xmlns:a16="http://schemas.microsoft.com/office/drawing/2014/main" id="{A10F6F53-DD05-41F9-9A49-73674D7ABA7A}"/>
              </a:ext>
            </a:extLst>
          </p:cNvPr>
          <p:cNvSpPr/>
          <p:nvPr/>
        </p:nvSpPr>
        <p:spPr>
          <a:xfrm>
            <a:off x="11421070" y="5934670"/>
            <a:ext cx="535723"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6</a:t>
            </a:r>
          </a:p>
        </p:txBody>
      </p:sp>
    </p:spTree>
    <p:extLst>
      <p:ext uri="{BB962C8B-B14F-4D97-AF65-F5344CB8AC3E}">
        <p14:creationId xmlns:p14="http://schemas.microsoft.com/office/powerpoint/2010/main" val="2297223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61C59F5C-99E3-4F72-B0BD-5F55D76BAE50}"/>
              </a:ext>
            </a:extLst>
          </p:cNvPr>
          <p:cNvSpPr txBox="1"/>
          <p:nvPr/>
        </p:nvSpPr>
        <p:spPr>
          <a:xfrm>
            <a:off x="619124" y="466726"/>
            <a:ext cx="7458075" cy="5970865"/>
          </a:xfrm>
          <a:prstGeom prst="rect">
            <a:avLst/>
          </a:prstGeom>
          <a:noFill/>
        </p:spPr>
        <p:txBody>
          <a:bodyPr wrap="square">
            <a:spAutoFit/>
          </a:bodyPr>
          <a:lstStyle/>
          <a:p>
            <a:pPr algn="ctr"/>
            <a:r>
              <a:rPr lang="de-AT" sz="2800" dirty="0"/>
              <a:t>Diese physische, menschliche Welt ist der Macht der Triebe unterworfen, und Sünde ist die Folge dieser Macht der sinnlichen Begierden, die nicht den Gesetzen der Gerechtigkeit und Heiligkeit gehorchen. Der Körper des Menschen ist ein Sklave der Natur; was immer sie befiehlt, wird er tun. Darum sind Sünden wie Zorn, Eifersucht, Streit, Habsucht, Geiz, Torheit, Vorurteil, Hass, Stolz und Herrschsucht in der stofflichen Welt vorhanden. Alle diese niedrigen Eigenschaften finden sich in der Natur des Menschen. </a:t>
            </a:r>
          </a:p>
          <a:p>
            <a:pPr algn="ctr"/>
            <a:r>
              <a:rPr lang="de-AT" sz="2800" dirty="0"/>
              <a:t>Ein Mensch ohne geistige Erziehung ist </a:t>
            </a:r>
          </a:p>
          <a:p>
            <a:pPr algn="ctr"/>
            <a:r>
              <a:rPr lang="de-AT" sz="2800" dirty="0"/>
              <a:t>wie ein Tier...</a:t>
            </a:r>
          </a:p>
          <a:p>
            <a:pPr algn="ctr"/>
            <a:r>
              <a:rPr lang="de-AT" dirty="0"/>
              <a:t>Abdu´l-Bahá, aus: Christ sein heißt….</a:t>
            </a:r>
          </a:p>
        </p:txBody>
      </p:sp>
      <p:sp>
        <p:nvSpPr>
          <p:cNvPr id="2" name="Rechteck 1">
            <a:extLst>
              <a:ext uri="{FF2B5EF4-FFF2-40B4-BE49-F238E27FC236}">
                <a16:creationId xmlns:a16="http://schemas.microsoft.com/office/drawing/2014/main" id="{0EB67B00-8711-44A9-9872-FC1BE44D8CB1}"/>
              </a:ext>
            </a:extLst>
          </p:cNvPr>
          <p:cNvSpPr/>
          <p:nvPr/>
        </p:nvSpPr>
        <p:spPr>
          <a:xfrm>
            <a:off x="11465458" y="5934670"/>
            <a:ext cx="535723"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7</a:t>
            </a:r>
          </a:p>
        </p:txBody>
      </p:sp>
    </p:spTree>
    <p:extLst>
      <p:ext uri="{BB962C8B-B14F-4D97-AF65-F5344CB8AC3E}">
        <p14:creationId xmlns:p14="http://schemas.microsoft.com/office/powerpoint/2010/main" val="297311944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2148</Words>
  <Application>Microsoft Office PowerPoint</Application>
  <PresentationFormat>Breitbild</PresentationFormat>
  <Paragraphs>61</Paragraphs>
  <Slides>23</Slides>
  <Notes>0</Notes>
  <HiddenSlides>0</HiddenSlides>
  <MMClips>3</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23</vt:i4>
      </vt:variant>
    </vt:vector>
  </HeadingPairs>
  <TitlesOfParts>
    <vt:vector size="28" baseType="lpstr">
      <vt:lpstr>Aharoni</vt:lpstr>
      <vt:lpstr>Arial</vt:lpstr>
      <vt:lpstr>Calibri</vt:lpstr>
      <vt:lpstr>Calibri Light</vt:lpstr>
      <vt:lpstr>Office</vt:lpstr>
      <vt:lpstr>ERZIEHUNG</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Shirin</dc:creator>
  <cp:lastModifiedBy>Shirin</cp:lastModifiedBy>
  <cp:revision>23</cp:revision>
  <dcterms:created xsi:type="dcterms:W3CDTF">2021-02-27T15:38:29Z</dcterms:created>
  <dcterms:modified xsi:type="dcterms:W3CDTF">2021-03-07T14:52:04Z</dcterms:modified>
</cp:coreProperties>
</file>